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0" userDrawn="1">
          <p15:clr>
            <a:srgbClr val="A4A3A4"/>
          </p15:clr>
        </p15:guide>
        <p15:guide id="2" pos="4044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5" orient="horz" pos="39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700"/>
    <a:srgbClr val="FEC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660" y="54"/>
      </p:cViewPr>
      <p:guideLst>
        <p:guide orient="horz" pos="1230"/>
        <p:guide pos="4044"/>
        <p:guide pos="211"/>
        <p:guide orient="horz" pos="390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niversidad\Tesis\Se&#241;oreaje\Limpio\Plazo%20Fijo\Graficos%20PF_v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olimano\AppData\Roaming\Microsoft\Excel\Proyecciones%20y%20ejercicios_V13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olimano\AppData\Roaming\Microsoft\Excel\Proyecciones%20y%20ejercicios_V13%20(version%201)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olimano\Desktop\Tesis\Proyecciones%20y%20ejercicios_V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90010177299267"/>
          <c:y val="2.2500377611263989E-2"/>
          <c:w val="0.84085953105149058"/>
          <c:h val="0.79601400977191117"/>
        </c:manualLayout>
      </c:layout>
      <c:scatterChart>
        <c:scatterStyle val="lineMarker"/>
        <c:varyColors val="0"/>
        <c:ser>
          <c:idx val="0"/>
          <c:order val="0"/>
          <c:tx>
            <c:v>1993I-2001IV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Datos!$M$2:$M$37</c:f>
              <c:numCache>
                <c:formatCode>General</c:formatCode>
                <c:ptCount val="36"/>
                <c:pt idx="0">
                  <c:v>14.203333333333333</c:v>
                </c:pt>
                <c:pt idx="1">
                  <c:v>10.673333333333332</c:v>
                </c:pt>
                <c:pt idx="2">
                  <c:v>9.9533333333333367</c:v>
                </c:pt>
                <c:pt idx="3">
                  <c:v>8.39</c:v>
                </c:pt>
                <c:pt idx="4">
                  <c:v>7.1800000000000006</c:v>
                </c:pt>
                <c:pt idx="5">
                  <c:v>7.8666666666666671</c:v>
                </c:pt>
                <c:pt idx="6">
                  <c:v>8.44</c:v>
                </c:pt>
                <c:pt idx="7">
                  <c:v>8.8466666666666729</c:v>
                </c:pt>
                <c:pt idx="8">
                  <c:v>13.89</c:v>
                </c:pt>
                <c:pt idx="9">
                  <c:v>15.14666666666667</c:v>
                </c:pt>
                <c:pt idx="10">
                  <c:v>9.5400000000000009</c:v>
                </c:pt>
                <c:pt idx="11">
                  <c:v>9.0333333333333332</c:v>
                </c:pt>
                <c:pt idx="12">
                  <c:v>7.8366666666666687</c:v>
                </c:pt>
                <c:pt idx="13">
                  <c:v>6.7733333333333379</c:v>
                </c:pt>
                <c:pt idx="14">
                  <c:v>7.2933333333333383</c:v>
                </c:pt>
                <c:pt idx="15">
                  <c:v>7.5233333333333334</c:v>
                </c:pt>
                <c:pt idx="16">
                  <c:v>7.0066666666666695</c:v>
                </c:pt>
                <c:pt idx="17">
                  <c:v>6.53</c:v>
                </c:pt>
                <c:pt idx="18">
                  <c:v>6.41</c:v>
                </c:pt>
                <c:pt idx="19">
                  <c:v>7.919999999999999</c:v>
                </c:pt>
                <c:pt idx="20">
                  <c:v>7.0933333333333373</c:v>
                </c:pt>
                <c:pt idx="21">
                  <c:v>6.666666666666667</c:v>
                </c:pt>
                <c:pt idx="22">
                  <c:v>8.0933333333333337</c:v>
                </c:pt>
                <c:pt idx="23">
                  <c:v>8.3933333333333326</c:v>
                </c:pt>
                <c:pt idx="24">
                  <c:v>8.1100000000000012</c:v>
                </c:pt>
                <c:pt idx="25">
                  <c:v>6.6099999999999985</c:v>
                </c:pt>
                <c:pt idx="26">
                  <c:v>7.78</c:v>
                </c:pt>
                <c:pt idx="27">
                  <c:v>9.6866666666666728</c:v>
                </c:pt>
                <c:pt idx="28">
                  <c:v>7.7966666666666695</c:v>
                </c:pt>
                <c:pt idx="29">
                  <c:v>7.63</c:v>
                </c:pt>
                <c:pt idx="30">
                  <c:v>7.4866666666666699</c:v>
                </c:pt>
                <c:pt idx="31">
                  <c:v>10.44</c:v>
                </c:pt>
                <c:pt idx="32">
                  <c:v>8.676666666666673</c:v>
                </c:pt>
                <c:pt idx="33">
                  <c:v>12.75</c:v>
                </c:pt>
                <c:pt idx="34">
                  <c:v>22.866666666666664</c:v>
                </c:pt>
                <c:pt idx="35">
                  <c:v>20.36</c:v>
                </c:pt>
              </c:numCache>
            </c:numRef>
          </c:xVal>
          <c:yVal>
            <c:numRef>
              <c:f>Datos!$O$2:$O$37</c:f>
              <c:numCache>
                <c:formatCode>General</c:formatCode>
                <c:ptCount val="36"/>
                <c:pt idx="0">
                  <c:v>1.7984686717428883E-2</c:v>
                </c:pt>
                <c:pt idx="1">
                  <c:v>2.3578793193222464E-3</c:v>
                </c:pt>
                <c:pt idx="2">
                  <c:v>0.10668712760132348</c:v>
                </c:pt>
                <c:pt idx="3">
                  <c:v>0.15132031515047739</c:v>
                </c:pt>
                <c:pt idx="4">
                  <c:v>0.20607590949268384</c:v>
                </c:pt>
                <c:pt idx="5">
                  <c:v>0.13761309961263898</c:v>
                </c:pt>
                <c:pt idx="6">
                  <c:v>0.15242376291248866</c:v>
                </c:pt>
                <c:pt idx="7">
                  <c:v>0.12647571448881187</c:v>
                </c:pt>
                <c:pt idx="8">
                  <c:v>-0.18197526021199437</c:v>
                </c:pt>
                <c:pt idx="9">
                  <c:v>-0.17364747977390346</c:v>
                </c:pt>
                <c:pt idx="10">
                  <c:v>-0.12773926156591342</c:v>
                </c:pt>
                <c:pt idx="11">
                  <c:v>-0.11467594640512986</c:v>
                </c:pt>
                <c:pt idx="12">
                  <c:v>-0.11333127004816253</c:v>
                </c:pt>
                <c:pt idx="13">
                  <c:v>-0.10644502327472966</c:v>
                </c:pt>
                <c:pt idx="14">
                  <c:v>-0.11213938551271532</c:v>
                </c:pt>
                <c:pt idx="15">
                  <c:v>-0.13081653442375887</c:v>
                </c:pt>
                <c:pt idx="16">
                  <c:v>-0.1109213743289502</c:v>
                </c:pt>
                <c:pt idx="17">
                  <c:v>-9.5132475376091985E-2</c:v>
                </c:pt>
                <c:pt idx="18">
                  <c:v>-7.0332073376700596E-2</c:v>
                </c:pt>
                <c:pt idx="19">
                  <c:v>-4.9995685383038016E-2</c:v>
                </c:pt>
                <c:pt idx="20">
                  <c:v>-7.9018817920528339E-2</c:v>
                </c:pt>
                <c:pt idx="21">
                  <c:v>-8.33070129324682E-2</c:v>
                </c:pt>
                <c:pt idx="22">
                  <c:v>-6.5007776363147973E-2</c:v>
                </c:pt>
                <c:pt idx="23">
                  <c:v>-3.5537268447734062E-2</c:v>
                </c:pt>
                <c:pt idx="24">
                  <c:v>-4.8773271949764246E-2</c:v>
                </c:pt>
                <c:pt idx="25">
                  <c:v>-6.3182127047096873E-2</c:v>
                </c:pt>
                <c:pt idx="26">
                  <c:v>-4.5301299964945051E-2</c:v>
                </c:pt>
                <c:pt idx="27">
                  <c:v>-2.8676156397252843E-2</c:v>
                </c:pt>
                <c:pt idx="28">
                  <c:v>-8.1016523868588028E-2</c:v>
                </c:pt>
                <c:pt idx="29">
                  <c:v>-7.7054090615575596E-2</c:v>
                </c:pt>
                <c:pt idx="30">
                  <c:v>-6.6901336555721211E-2</c:v>
                </c:pt>
                <c:pt idx="31">
                  <c:v>-6.1803490501359561E-2</c:v>
                </c:pt>
                <c:pt idx="32">
                  <c:v>-7.5936506966053044E-2</c:v>
                </c:pt>
                <c:pt idx="33">
                  <c:v>-8.4725464515150756E-2</c:v>
                </c:pt>
                <c:pt idx="34">
                  <c:v>-6.112044980670088E-2</c:v>
                </c:pt>
                <c:pt idx="35">
                  <c:v>-0.11901154721056589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729-4047-8385-DF34FE30A869}"/>
            </c:ext>
          </c:extLst>
        </c:ser>
        <c:ser>
          <c:idx val="1"/>
          <c:order val="1"/>
          <c:tx>
            <c:v>2002I-2002IV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Datos!$M$38:$M$41</c:f>
              <c:numCache>
                <c:formatCode>General</c:formatCode>
                <c:ptCount val="4"/>
                <c:pt idx="0">
                  <c:v>9.3966666666666736</c:v>
                </c:pt>
                <c:pt idx="1">
                  <c:v>60.9166666666666</c:v>
                </c:pt>
                <c:pt idx="2">
                  <c:v>62.07</c:v>
                </c:pt>
                <c:pt idx="3">
                  <c:v>24.62</c:v>
                </c:pt>
              </c:numCache>
            </c:numRef>
          </c:xVal>
          <c:yVal>
            <c:numRef>
              <c:f>Datos!$O$38:$O$41</c:f>
              <c:numCache>
                <c:formatCode>General</c:formatCode>
                <c:ptCount val="4"/>
                <c:pt idx="0">
                  <c:v>0.37804358320916537</c:v>
                </c:pt>
                <c:pt idx="1">
                  <c:v>0.27795498001223501</c:v>
                </c:pt>
                <c:pt idx="2">
                  <c:v>0.23021386507370883</c:v>
                </c:pt>
                <c:pt idx="3">
                  <c:v>0.41314913626959265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729-4047-8385-DF34FE30A869}"/>
            </c:ext>
          </c:extLst>
        </c:ser>
        <c:ser>
          <c:idx val="2"/>
          <c:order val="2"/>
          <c:tx>
            <c:v>2003I-2013IV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Datos!$M$42:$M$85</c:f>
              <c:numCache>
                <c:formatCode>General</c:formatCode>
                <c:ptCount val="44"/>
                <c:pt idx="0">
                  <c:v>18.27999999999999</c:v>
                </c:pt>
                <c:pt idx="1">
                  <c:v>13.873333333333338</c:v>
                </c:pt>
                <c:pt idx="2">
                  <c:v>4.5766666666666698</c:v>
                </c:pt>
                <c:pt idx="3">
                  <c:v>3.9133333333333336</c:v>
                </c:pt>
                <c:pt idx="4">
                  <c:v>2.36</c:v>
                </c:pt>
                <c:pt idx="5">
                  <c:v>2.3266666666666667</c:v>
                </c:pt>
                <c:pt idx="6">
                  <c:v>2.743333333333335</c:v>
                </c:pt>
                <c:pt idx="7">
                  <c:v>3.0266666666666668</c:v>
                </c:pt>
                <c:pt idx="8">
                  <c:v>2.7800000000000002</c:v>
                </c:pt>
                <c:pt idx="9">
                  <c:v>3.5366666666666653</c:v>
                </c:pt>
                <c:pt idx="10">
                  <c:v>4.126666666666666</c:v>
                </c:pt>
                <c:pt idx="11">
                  <c:v>4.6066666666666674</c:v>
                </c:pt>
                <c:pt idx="12">
                  <c:v>5.6233333333333366</c:v>
                </c:pt>
                <c:pt idx="13">
                  <c:v>6.5166666666666684</c:v>
                </c:pt>
                <c:pt idx="14">
                  <c:v>6.87</c:v>
                </c:pt>
                <c:pt idx="15">
                  <c:v>6.666666666666667</c:v>
                </c:pt>
                <c:pt idx="16">
                  <c:v>7.1899999999999995</c:v>
                </c:pt>
                <c:pt idx="17">
                  <c:v>6.8733333333333357</c:v>
                </c:pt>
                <c:pt idx="18">
                  <c:v>8.3333333333333357</c:v>
                </c:pt>
                <c:pt idx="19">
                  <c:v>9.4933333333333323</c:v>
                </c:pt>
                <c:pt idx="20">
                  <c:v>8.256666666666673</c:v>
                </c:pt>
                <c:pt idx="21">
                  <c:v>10.236666666666666</c:v>
                </c:pt>
                <c:pt idx="22">
                  <c:v>10.936666666666673</c:v>
                </c:pt>
                <c:pt idx="23">
                  <c:v>14.766666666666671</c:v>
                </c:pt>
                <c:pt idx="24">
                  <c:v>12.513333333333334</c:v>
                </c:pt>
                <c:pt idx="25">
                  <c:v>11.876666666666674</c:v>
                </c:pt>
                <c:pt idx="26">
                  <c:v>11.706666666666671</c:v>
                </c:pt>
                <c:pt idx="27">
                  <c:v>10.316666666666675</c:v>
                </c:pt>
                <c:pt idx="28">
                  <c:v>9.27</c:v>
                </c:pt>
                <c:pt idx="29">
                  <c:v>8.8966666666666736</c:v>
                </c:pt>
                <c:pt idx="30">
                  <c:v>9.2266666666666666</c:v>
                </c:pt>
                <c:pt idx="31">
                  <c:v>9.2800000000000011</c:v>
                </c:pt>
                <c:pt idx="32">
                  <c:v>9.543333333333333</c:v>
                </c:pt>
                <c:pt idx="33">
                  <c:v>9.5466666666666704</c:v>
                </c:pt>
                <c:pt idx="34">
                  <c:v>10.116666666666671</c:v>
                </c:pt>
                <c:pt idx="35">
                  <c:v>13.513333333333334</c:v>
                </c:pt>
                <c:pt idx="36">
                  <c:v>12.253333333333332</c:v>
                </c:pt>
                <c:pt idx="37">
                  <c:v>11.270000000000001</c:v>
                </c:pt>
                <c:pt idx="38">
                  <c:v>11.766666666666671</c:v>
                </c:pt>
                <c:pt idx="39">
                  <c:v>12.81</c:v>
                </c:pt>
                <c:pt idx="40">
                  <c:v>13.303333333333336</c:v>
                </c:pt>
                <c:pt idx="41">
                  <c:v>14.563333333333334</c:v>
                </c:pt>
                <c:pt idx="42">
                  <c:v>15.186666666666673</c:v>
                </c:pt>
                <c:pt idx="43">
                  <c:v>16.366666666666667</c:v>
                </c:pt>
              </c:numCache>
            </c:numRef>
          </c:xVal>
          <c:yVal>
            <c:numRef>
              <c:f>Datos!$O$42:$O$85</c:f>
              <c:numCache>
                <c:formatCode>General</c:formatCode>
                <c:ptCount val="44"/>
                <c:pt idx="0">
                  <c:v>0.48636006804426113</c:v>
                </c:pt>
                <c:pt idx="1">
                  <c:v>0.57369344112481413</c:v>
                </c:pt>
                <c:pt idx="2">
                  <c:v>0.69614701805304402</c:v>
                </c:pt>
                <c:pt idx="3">
                  <c:v>0.78046078466681046</c:v>
                </c:pt>
                <c:pt idx="4">
                  <c:v>0.78820631792240337</c:v>
                </c:pt>
                <c:pt idx="5">
                  <c:v>0.79154335245358753</c:v>
                </c:pt>
                <c:pt idx="6">
                  <c:v>0.73853577571066831</c:v>
                </c:pt>
                <c:pt idx="7">
                  <c:v>0.73482811249921076</c:v>
                </c:pt>
                <c:pt idx="8">
                  <c:v>0.69832481198775653</c:v>
                </c:pt>
                <c:pt idx="9">
                  <c:v>0.67444640979226766</c:v>
                </c:pt>
                <c:pt idx="10">
                  <c:v>0.69388201396614879</c:v>
                </c:pt>
                <c:pt idx="11">
                  <c:v>0.66383436355638292</c:v>
                </c:pt>
                <c:pt idx="12">
                  <c:v>0.66827827076599911</c:v>
                </c:pt>
                <c:pt idx="13">
                  <c:v>0.67413949111718285</c:v>
                </c:pt>
                <c:pt idx="14">
                  <c:v>0.71809217432224748</c:v>
                </c:pt>
                <c:pt idx="15">
                  <c:v>0.76489766559029604</c:v>
                </c:pt>
                <c:pt idx="16">
                  <c:v>0.7543965288754757</c:v>
                </c:pt>
                <c:pt idx="17">
                  <c:v>0.72126611456184497</c:v>
                </c:pt>
                <c:pt idx="18">
                  <c:v>0.71338740124353184</c:v>
                </c:pt>
                <c:pt idx="19">
                  <c:v>0.67148503347188226</c:v>
                </c:pt>
                <c:pt idx="20">
                  <c:v>0.67550301743019703</c:v>
                </c:pt>
                <c:pt idx="21">
                  <c:v>0.60145189907504715</c:v>
                </c:pt>
                <c:pt idx="22">
                  <c:v>0.54804250304396129</c:v>
                </c:pt>
                <c:pt idx="23">
                  <c:v>0.6089646707950771</c:v>
                </c:pt>
                <c:pt idx="24">
                  <c:v>0.58340272553506511</c:v>
                </c:pt>
                <c:pt idx="25">
                  <c:v>0.57009495515379882</c:v>
                </c:pt>
                <c:pt idx="26">
                  <c:v>0.51410905274334862</c:v>
                </c:pt>
                <c:pt idx="27">
                  <c:v>0.55862171616992795</c:v>
                </c:pt>
                <c:pt idx="28">
                  <c:v>0.50175206623162949</c:v>
                </c:pt>
                <c:pt idx="29">
                  <c:v>0.43951136735605478</c:v>
                </c:pt>
                <c:pt idx="30">
                  <c:v>0.49766813508943891</c:v>
                </c:pt>
                <c:pt idx="31">
                  <c:v>0.50418616273362715</c:v>
                </c:pt>
                <c:pt idx="32">
                  <c:v>0.49345159610910222</c:v>
                </c:pt>
                <c:pt idx="33">
                  <c:v>0.49040573247039299</c:v>
                </c:pt>
                <c:pt idx="34">
                  <c:v>0.51511518115332655</c:v>
                </c:pt>
                <c:pt idx="35">
                  <c:v>0.54854464299152772</c:v>
                </c:pt>
                <c:pt idx="36">
                  <c:v>0.55268141165929674</c:v>
                </c:pt>
                <c:pt idx="37">
                  <c:v>0.60067777338828443</c:v>
                </c:pt>
                <c:pt idx="38">
                  <c:v>0.6250289390124647</c:v>
                </c:pt>
                <c:pt idx="39">
                  <c:v>0.65649485952146913</c:v>
                </c:pt>
                <c:pt idx="40">
                  <c:v>0.64576131514352575</c:v>
                </c:pt>
                <c:pt idx="41">
                  <c:v>0.60393285240569894</c:v>
                </c:pt>
                <c:pt idx="42">
                  <c:v>0.62506717239015452</c:v>
                </c:pt>
                <c:pt idx="43">
                  <c:v>0.62873636607619565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729-4047-8385-DF34FE30A8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906688"/>
        <c:axId val="143924864"/>
      </c:scatterChart>
      <c:valAx>
        <c:axId val="145906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/>
                  <a:t>i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43924864"/>
        <c:crosses val="autoZero"/>
        <c:crossBetween val="midCat"/>
      </c:valAx>
      <c:valAx>
        <c:axId val="14392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/>
                  <a:t>log(m/PBI)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459066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2000"/>
              <a:t>Trayectorias de deuda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PathDeuda!$B$61</c:f>
              <c:strCache>
                <c:ptCount val="1"/>
                <c:pt idx="0">
                  <c:v>Caso 1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PathDeuda!$A$62:$A$77</c:f>
              <c:strCache>
                <c:ptCount val="16"/>
                <c:pt idx="0">
                  <c:v>Q12016</c:v>
                </c:pt>
                <c:pt idx="1">
                  <c:v>Q22016</c:v>
                </c:pt>
                <c:pt idx="2">
                  <c:v>Q32016</c:v>
                </c:pt>
                <c:pt idx="3">
                  <c:v>Q42016</c:v>
                </c:pt>
                <c:pt idx="4">
                  <c:v>Q12017</c:v>
                </c:pt>
                <c:pt idx="5">
                  <c:v>Q22017</c:v>
                </c:pt>
                <c:pt idx="6">
                  <c:v>Q32017</c:v>
                </c:pt>
                <c:pt idx="7">
                  <c:v>Q42017</c:v>
                </c:pt>
                <c:pt idx="8">
                  <c:v>Q12018</c:v>
                </c:pt>
                <c:pt idx="9">
                  <c:v>Q22018</c:v>
                </c:pt>
                <c:pt idx="10">
                  <c:v>Q32018</c:v>
                </c:pt>
                <c:pt idx="11">
                  <c:v>Q42018</c:v>
                </c:pt>
                <c:pt idx="12">
                  <c:v>Q12019</c:v>
                </c:pt>
                <c:pt idx="13">
                  <c:v>Q22019</c:v>
                </c:pt>
                <c:pt idx="14">
                  <c:v>Q32019</c:v>
                </c:pt>
                <c:pt idx="15">
                  <c:v>Q42019</c:v>
                </c:pt>
              </c:strCache>
            </c:strRef>
          </c:cat>
          <c:val>
            <c:numRef>
              <c:f>PathDeuda!$B$62:$B$77</c:f>
              <c:numCache>
                <c:formatCode>0.00%</c:formatCode>
                <c:ptCount val="16"/>
                <c:pt idx="0">
                  <c:v>0.57636270473005158</c:v>
                </c:pt>
                <c:pt idx="1">
                  <c:v>0.58787977490773591</c:v>
                </c:pt>
                <c:pt idx="2">
                  <c:v>0.59965695531483454</c:v>
                </c:pt>
                <c:pt idx="3">
                  <c:v>0.61170012047762923</c:v>
                </c:pt>
                <c:pt idx="4">
                  <c:v>0.62436200468763059</c:v>
                </c:pt>
                <c:pt idx="5">
                  <c:v>0.63718901385342974</c:v>
                </c:pt>
                <c:pt idx="6">
                  <c:v>0.65018330138683833</c:v>
                </c:pt>
                <c:pt idx="7">
                  <c:v>0.66334704878253847</c:v>
                </c:pt>
                <c:pt idx="8">
                  <c:v>0.68484075254611543</c:v>
                </c:pt>
                <c:pt idx="9">
                  <c:v>0.70660772617932988</c:v>
                </c:pt>
                <c:pt idx="10">
                  <c:v>0.72865144402157367</c:v>
                </c:pt>
                <c:pt idx="11">
                  <c:v>0.75097542458481426</c:v>
                </c:pt>
                <c:pt idx="12">
                  <c:v>0.76497802113629287</c:v>
                </c:pt>
                <c:pt idx="13">
                  <c:v>0.77916335270549419</c:v>
                </c:pt>
                <c:pt idx="14">
                  <c:v>0.79353380399918161</c:v>
                </c:pt>
                <c:pt idx="15">
                  <c:v>0.80809179084473459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99D-46F2-AD9A-FBEBB5994B3A}"/>
            </c:ext>
          </c:extLst>
        </c:ser>
        <c:ser>
          <c:idx val="0"/>
          <c:order val="1"/>
          <c:tx>
            <c:strRef>
              <c:f>PathDeuda!$C$61</c:f>
              <c:strCache>
                <c:ptCount val="1"/>
                <c:pt idx="0">
                  <c:v>Caso 2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PathDeuda!$A$62:$A$77</c:f>
              <c:strCache>
                <c:ptCount val="16"/>
                <c:pt idx="0">
                  <c:v>Q12016</c:v>
                </c:pt>
                <c:pt idx="1">
                  <c:v>Q22016</c:v>
                </c:pt>
                <c:pt idx="2">
                  <c:v>Q32016</c:v>
                </c:pt>
                <c:pt idx="3">
                  <c:v>Q42016</c:v>
                </c:pt>
                <c:pt idx="4">
                  <c:v>Q12017</c:v>
                </c:pt>
                <c:pt idx="5">
                  <c:v>Q22017</c:v>
                </c:pt>
                <c:pt idx="6">
                  <c:v>Q32017</c:v>
                </c:pt>
                <c:pt idx="7">
                  <c:v>Q42017</c:v>
                </c:pt>
                <c:pt idx="8">
                  <c:v>Q12018</c:v>
                </c:pt>
                <c:pt idx="9">
                  <c:v>Q22018</c:v>
                </c:pt>
                <c:pt idx="10">
                  <c:v>Q32018</c:v>
                </c:pt>
                <c:pt idx="11">
                  <c:v>Q42018</c:v>
                </c:pt>
                <c:pt idx="12">
                  <c:v>Q12019</c:v>
                </c:pt>
                <c:pt idx="13">
                  <c:v>Q22019</c:v>
                </c:pt>
                <c:pt idx="14">
                  <c:v>Q32019</c:v>
                </c:pt>
                <c:pt idx="15">
                  <c:v>Q42019</c:v>
                </c:pt>
              </c:strCache>
            </c:strRef>
          </c:cat>
          <c:val>
            <c:numRef>
              <c:f>PathDeuda!$C$62:$C$77</c:f>
              <c:numCache>
                <c:formatCode>0.00%</c:formatCode>
                <c:ptCount val="16"/>
                <c:pt idx="0">
                  <c:v>0.57407311692379459</c:v>
                </c:pt>
                <c:pt idx="1">
                  <c:v>0.58323257352035585</c:v>
                </c:pt>
                <c:pt idx="2">
                  <c:v>0.59258223940087351</c:v>
                </c:pt>
                <c:pt idx="3">
                  <c:v>0.60212606453457584</c:v>
                </c:pt>
                <c:pt idx="4">
                  <c:v>0.61168165170340216</c:v>
                </c:pt>
                <c:pt idx="5">
                  <c:v>0.62134022236135888</c:v>
                </c:pt>
                <c:pt idx="6">
                  <c:v>0.63110288639304502</c:v>
                </c:pt>
                <c:pt idx="7">
                  <c:v>0.64097076564462574</c:v>
                </c:pt>
                <c:pt idx="8">
                  <c:v>0.66187297396253697</c:v>
                </c:pt>
                <c:pt idx="9">
                  <c:v>0.68303625685851432</c:v>
                </c:pt>
                <c:pt idx="10">
                  <c:v>0.70446387522893184</c:v>
                </c:pt>
                <c:pt idx="11">
                  <c:v>0.72615913069969529</c:v>
                </c:pt>
                <c:pt idx="12">
                  <c:v>0.73901846874285826</c:v>
                </c:pt>
                <c:pt idx="13">
                  <c:v>0.75203842360711393</c:v>
                </c:pt>
                <c:pt idx="14">
                  <c:v>0.76522100144263272</c:v>
                </c:pt>
                <c:pt idx="15">
                  <c:v>0.77856823345697779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99D-46F2-AD9A-FBEBB5994B3A}"/>
            </c:ext>
          </c:extLst>
        </c:ser>
        <c:ser>
          <c:idx val="2"/>
          <c:order val="2"/>
          <c:tx>
            <c:strRef>
              <c:f>PathDeuda!$D$61</c:f>
              <c:strCache>
                <c:ptCount val="1"/>
                <c:pt idx="0">
                  <c:v>Caso 3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PathDeuda!$A$62:$A$77</c:f>
              <c:strCache>
                <c:ptCount val="16"/>
                <c:pt idx="0">
                  <c:v>Q12016</c:v>
                </c:pt>
                <c:pt idx="1">
                  <c:v>Q22016</c:v>
                </c:pt>
                <c:pt idx="2">
                  <c:v>Q32016</c:v>
                </c:pt>
                <c:pt idx="3">
                  <c:v>Q42016</c:v>
                </c:pt>
                <c:pt idx="4">
                  <c:v>Q12017</c:v>
                </c:pt>
                <c:pt idx="5">
                  <c:v>Q22017</c:v>
                </c:pt>
                <c:pt idx="6">
                  <c:v>Q32017</c:v>
                </c:pt>
                <c:pt idx="7">
                  <c:v>Q42017</c:v>
                </c:pt>
                <c:pt idx="8">
                  <c:v>Q12018</c:v>
                </c:pt>
                <c:pt idx="9">
                  <c:v>Q22018</c:v>
                </c:pt>
                <c:pt idx="10">
                  <c:v>Q32018</c:v>
                </c:pt>
                <c:pt idx="11">
                  <c:v>Q42018</c:v>
                </c:pt>
                <c:pt idx="12">
                  <c:v>Q12019</c:v>
                </c:pt>
                <c:pt idx="13">
                  <c:v>Q22019</c:v>
                </c:pt>
                <c:pt idx="14">
                  <c:v>Q32019</c:v>
                </c:pt>
                <c:pt idx="15">
                  <c:v>Q42019</c:v>
                </c:pt>
              </c:strCache>
            </c:strRef>
          </c:cat>
          <c:val>
            <c:numRef>
              <c:f>PathDeuda!$D$62:$D$77</c:f>
              <c:numCache>
                <c:formatCode>0.00%</c:formatCode>
                <c:ptCount val="16"/>
                <c:pt idx="0">
                  <c:v>0.57310803544483646</c:v>
                </c:pt>
                <c:pt idx="1">
                  <c:v>0.58127623159856945</c:v>
                </c:pt>
                <c:pt idx="2">
                  <c:v>0.58960779167537714</c:v>
                </c:pt>
                <c:pt idx="3">
                  <c:v>0.59810598295372108</c:v>
                </c:pt>
                <c:pt idx="4">
                  <c:v>0.61972753109906098</c:v>
                </c:pt>
                <c:pt idx="5">
                  <c:v>0.64178151020730756</c:v>
                </c:pt>
                <c:pt idx="6">
                  <c:v>0.6642765688977188</c:v>
                </c:pt>
                <c:pt idx="7">
                  <c:v>0.68722152876193843</c:v>
                </c:pt>
                <c:pt idx="8">
                  <c:v>0.71935674680905404</c:v>
                </c:pt>
                <c:pt idx="9">
                  <c:v>0.75213466921711192</c:v>
                </c:pt>
                <c:pt idx="10">
                  <c:v>0.78556815007333081</c:v>
                </c:pt>
                <c:pt idx="11">
                  <c:v>0.81967030054667434</c:v>
                </c:pt>
                <c:pt idx="12">
                  <c:v>0.84539227649084425</c:v>
                </c:pt>
                <c:pt idx="13">
                  <c:v>0.87162869195389781</c:v>
                </c:pt>
                <c:pt idx="14">
                  <c:v>0.89838983572621178</c:v>
                </c:pt>
                <c:pt idx="15">
                  <c:v>0.92568620237397281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B99D-46F2-AD9A-FBEBB5994B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8630992"/>
        <c:axId val="218631552"/>
      </c:lineChart>
      <c:catAx>
        <c:axId val="218630992"/>
        <c:scaling>
          <c:orientation val="minMax"/>
        </c:scaling>
        <c:delete val="0"/>
        <c:axPos val="b"/>
        <c:numFmt formatCode="0.00%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18631552"/>
        <c:crosses val="autoZero"/>
        <c:auto val="1"/>
        <c:lblAlgn val="ctr"/>
        <c:lblOffset val="100"/>
        <c:noMultiLvlLbl val="0"/>
      </c:catAx>
      <c:valAx>
        <c:axId val="218631552"/>
        <c:scaling>
          <c:orientation val="minMax"/>
          <c:max val="1"/>
          <c:min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600" b="1"/>
                  <a:t>Deuda como % del PBI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18630992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/>
              <a:t>Trayectorias de Inflación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Hoja1!$C$2</c:f>
              <c:strCache>
                <c:ptCount val="1"/>
                <c:pt idx="0">
                  <c:v>Caso 1 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trendline>
            <c:name>Caso 1</c:name>
            <c:spPr>
              <a:ln w="50800" cap="rnd">
                <a:solidFill>
                  <a:schemeClr val="accent1"/>
                </a:solidFill>
                <a:prstDash val="solid"/>
              </a:ln>
              <a:effectLst/>
            </c:spPr>
            <c:trendlineType val="log"/>
            <c:dispRSqr val="0"/>
            <c:dispEq val="0"/>
          </c:trendline>
          <c:cat>
            <c:strRef>
              <c:f>Hoja1!$B$3:$B$18</c:f>
              <c:strCache>
                <c:ptCount val="16"/>
                <c:pt idx="0">
                  <c:v>Q12016</c:v>
                </c:pt>
                <c:pt idx="1">
                  <c:v>Q22016</c:v>
                </c:pt>
                <c:pt idx="2">
                  <c:v>Q32016</c:v>
                </c:pt>
                <c:pt idx="3">
                  <c:v>Q42016</c:v>
                </c:pt>
                <c:pt idx="4">
                  <c:v>Q12017</c:v>
                </c:pt>
                <c:pt idx="5">
                  <c:v>Q22017</c:v>
                </c:pt>
                <c:pt idx="6">
                  <c:v>Q32017</c:v>
                </c:pt>
                <c:pt idx="7">
                  <c:v>Q42017</c:v>
                </c:pt>
                <c:pt idx="8">
                  <c:v>Q12018</c:v>
                </c:pt>
                <c:pt idx="9">
                  <c:v>Q22018</c:v>
                </c:pt>
                <c:pt idx="10">
                  <c:v>Q32018</c:v>
                </c:pt>
                <c:pt idx="11">
                  <c:v>Q42018</c:v>
                </c:pt>
                <c:pt idx="12">
                  <c:v>Q12019</c:v>
                </c:pt>
                <c:pt idx="13">
                  <c:v>Q22019</c:v>
                </c:pt>
                <c:pt idx="14">
                  <c:v>Q32019</c:v>
                </c:pt>
                <c:pt idx="15">
                  <c:v>Q42019</c:v>
                </c:pt>
              </c:strCache>
            </c:strRef>
          </c:cat>
          <c:val>
            <c:numRef>
              <c:f>Hoja1!$C$3:$C$18</c:f>
              <c:numCache>
                <c:formatCode>0.00%</c:formatCode>
                <c:ptCount val="16"/>
                <c:pt idx="0">
                  <c:v>4.2528316534958477E-2</c:v>
                </c:pt>
                <c:pt idx="1">
                  <c:v>0.11371193423958832</c:v>
                </c:pt>
                <c:pt idx="2">
                  <c:v>0.10781411032145256</c:v>
                </c:pt>
                <c:pt idx="3">
                  <c:v>0.10830146822120434</c:v>
                </c:pt>
                <c:pt idx="4">
                  <c:v>7.3893739445821671E-2</c:v>
                </c:pt>
                <c:pt idx="5">
                  <c:v>7.9176892444157515E-2</c:v>
                </c:pt>
                <c:pt idx="6">
                  <c:v>7.8753461127978402E-2</c:v>
                </c:pt>
                <c:pt idx="7">
                  <c:v>7.8787391412611596E-2</c:v>
                </c:pt>
                <c:pt idx="8">
                  <c:v>8.85076233668292E-2</c:v>
                </c:pt>
                <c:pt idx="9">
                  <c:v>6.5269727246734743E-2</c:v>
                </c:pt>
                <c:pt idx="10">
                  <c:v>6.7106555921941105E-2</c:v>
                </c:pt>
                <c:pt idx="11">
                  <c:v>6.6961239597822492E-2</c:v>
                </c:pt>
                <c:pt idx="12">
                  <c:v>7.6448721663631231E-2</c:v>
                </c:pt>
                <c:pt idx="13">
                  <c:v>4.3285893793843754E-2</c:v>
                </c:pt>
                <c:pt idx="14">
                  <c:v>4.5845339427659948E-2</c:v>
                </c:pt>
                <c:pt idx="15">
                  <c:v>4.56475645096917E-2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7D8-4EE0-A4CD-20E9C10232B1}"/>
            </c:ext>
          </c:extLst>
        </c:ser>
        <c:ser>
          <c:idx val="1"/>
          <c:order val="1"/>
          <c:tx>
            <c:strRef>
              <c:f>Hoja1!$D$2</c:f>
              <c:strCache>
                <c:ptCount val="1"/>
                <c:pt idx="0">
                  <c:v>Caso 2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trendline>
            <c:name>Caso 2</c:name>
            <c:spPr>
              <a:ln w="50800" cap="rnd">
                <a:solidFill>
                  <a:schemeClr val="accent2"/>
                </a:solidFill>
                <a:prstDash val="solid"/>
              </a:ln>
              <a:effectLst/>
            </c:spPr>
            <c:trendlineType val="log"/>
            <c:dispRSqr val="0"/>
            <c:dispEq val="0"/>
          </c:trendline>
          <c:cat>
            <c:strRef>
              <c:f>Hoja1!$B$3:$B$18</c:f>
              <c:strCache>
                <c:ptCount val="16"/>
                <c:pt idx="0">
                  <c:v>Q12016</c:v>
                </c:pt>
                <c:pt idx="1">
                  <c:v>Q22016</c:v>
                </c:pt>
                <c:pt idx="2">
                  <c:v>Q32016</c:v>
                </c:pt>
                <c:pt idx="3">
                  <c:v>Q42016</c:v>
                </c:pt>
                <c:pt idx="4">
                  <c:v>Q12017</c:v>
                </c:pt>
                <c:pt idx="5">
                  <c:v>Q22017</c:v>
                </c:pt>
                <c:pt idx="6">
                  <c:v>Q32017</c:v>
                </c:pt>
                <c:pt idx="7">
                  <c:v>Q42017</c:v>
                </c:pt>
                <c:pt idx="8">
                  <c:v>Q12018</c:v>
                </c:pt>
                <c:pt idx="9">
                  <c:v>Q22018</c:v>
                </c:pt>
                <c:pt idx="10">
                  <c:v>Q32018</c:v>
                </c:pt>
                <c:pt idx="11">
                  <c:v>Q42018</c:v>
                </c:pt>
                <c:pt idx="12">
                  <c:v>Q12019</c:v>
                </c:pt>
                <c:pt idx="13">
                  <c:v>Q22019</c:v>
                </c:pt>
                <c:pt idx="14">
                  <c:v>Q32019</c:v>
                </c:pt>
                <c:pt idx="15">
                  <c:v>Q42019</c:v>
                </c:pt>
              </c:strCache>
            </c:strRef>
          </c:cat>
          <c:val>
            <c:numRef>
              <c:f>Hoja1!$D$3:$D$18</c:f>
              <c:numCache>
                <c:formatCode>0.00%</c:formatCode>
                <c:ptCount val="16"/>
                <c:pt idx="0">
                  <c:v>3.8975522732820386E-2</c:v>
                </c:pt>
                <c:pt idx="1">
                  <c:v>0.10992428406380446</c:v>
                </c:pt>
                <c:pt idx="2">
                  <c:v>0.10406853126107508</c:v>
                </c:pt>
                <c:pt idx="3">
                  <c:v>0.10455055630175657</c:v>
                </c:pt>
                <c:pt idx="4">
                  <c:v>6.9344740276101491E-2</c:v>
                </c:pt>
                <c:pt idx="5">
                  <c:v>7.4654993703796579E-2</c:v>
                </c:pt>
                <c:pt idx="6">
                  <c:v>7.4231400660862978E-2</c:v>
                </c:pt>
                <c:pt idx="7">
                  <c:v>7.42651835471837E-2</c:v>
                </c:pt>
                <c:pt idx="8">
                  <c:v>8.8382898461636009E-2</c:v>
                </c:pt>
                <c:pt idx="9">
                  <c:v>6.4810402823623645E-2</c:v>
                </c:pt>
                <c:pt idx="10">
                  <c:v>6.667280347259065E-2</c:v>
                </c:pt>
                <c:pt idx="11">
                  <c:v>6.6525531558434589E-2</c:v>
                </c:pt>
                <c:pt idx="12">
                  <c:v>7.5291004140589382E-2</c:v>
                </c:pt>
                <c:pt idx="13">
                  <c:v>4.225820293605935E-2</c:v>
                </c:pt>
                <c:pt idx="14">
                  <c:v>4.4804793297521378E-2</c:v>
                </c:pt>
                <c:pt idx="15">
                  <c:v>4.460823038754224E-2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7D8-4EE0-A4CD-20E9C10232B1}"/>
            </c:ext>
          </c:extLst>
        </c:ser>
        <c:ser>
          <c:idx val="2"/>
          <c:order val="2"/>
          <c:tx>
            <c:strRef>
              <c:f>Hoja1!$E$2</c:f>
              <c:strCache>
                <c:ptCount val="1"/>
                <c:pt idx="0">
                  <c:v>Caso 3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trendline>
            <c:name>Caso 3</c:name>
            <c:spPr>
              <a:ln w="50800" cap="rnd">
                <a:solidFill>
                  <a:schemeClr val="accent3"/>
                </a:solidFill>
                <a:prstDash val="solid"/>
              </a:ln>
              <a:effectLst/>
            </c:spPr>
            <c:trendlineType val="log"/>
            <c:dispRSqr val="0"/>
            <c:dispEq val="0"/>
          </c:trendline>
          <c:cat>
            <c:strRef>
              <c:f>Hoja1!$B$3:$B$18</c:f>
              <c:strCache>
                <c:ptCount val="16"/>
                <c:pt idx="0">
                  <c:v>Q12016</c:v>
                </c:pt>
                <c:pt idx="1">
                  <c:v>Q22016</c:v>
                </c:pt>
                <c:pt idx="2">
                  <c:v>Q32016</c:v>
                </c:pt>
                <c:pt idx="3">
                  <c:v>Q42016</c:v>
                </c:pt>
                <c:pt idx="4">
                  <c:v>Q12017</c:v>
                </c:pt>
                <c:pt idx="5">
                  <c:v>Q22017</c:v>
                </c:pt>
                <c:pt idx="6">
                  <c:v>Q32017</c:v>
                </c:pt>
                <c:pt idx="7">
                  <c:v>Q42017</c:v>
                </c:pt>
                <c:pt idx="8">
                  <c:v>Q12018</c:v>
                </c:pt>
                <c:pt idx="9">
                  <c:v>Q22018</c:v>
                </c:pt>
                <c:pt idx="10">
                  <c:v>Q32018</c:v>
                </c:pt>
                <c:pt idx="11">
                  <c:v>Q42018</c:v>
                </c:pt>
                <c:pt idx="12">
                  <c:v>Q12019</c:v>
                </c:pt>
                <c:pt idx="13">
                  <c:v>Q22019</c:v>
                </c:pt>
                <c:pt idx="14">
                  <c:v>Q32019</c:v>
                </c:pt>
                <c:pt idx="15">
                  <c:v>Q42019</c:v>
                </c:pt>
              </c:strCache>
            </c:strRef>
          </c:cat>
          <c:val>
            <c:numRef>
              <c:f>Hoja1!$E$3:$E$18</c:f>
              <c:numCache>
                <c:formatCode>0.00%</c:formatCode>
                <c:ptCount val="16"/>
                <c:pt idx="0">
                  <c:v>3.7481717394597512E-2</c:v>
                </c:pt>
                <c:pt idx="1">
                  <c:v>0.10833175116272972</c:v>
                </c:pt>
                <c:pt idx="2">
                  <c:v>0.10249363326366451</c:v>
                </c:pt>
                <c:pt idx="3">
                  <c:v>0.1029734291193537</c:v>
                </c:pt>
                <c:pt idx="4">
                  <c:v>8.9374959209922208E-2</c:v>
                </c:pt>
                <c:pt idx="5">
                  <c:v>9.3086285849455927E-2</c:v>
                </c:pt>
                <c:pt idx="6">
                  <c:v>9.2784478877348198E-2</c:v>
                </c:pt>
                <c:pt idx="7">
                  <c:v>9.2809018582452607E-2</c:v>
                </c:pt>
                <c:pt idx="8">
                  <c:v>0.10347759790159933</c:v>
                </c:pt>
                <c:pt idx="9">
                  <c:v>7.9475403747681972E-2</c:v>
                </c:pt>
                <c:pt idx="10">
                  <c:v>8.1401209551433998E-2</c:v>
                </c:pt>
                <c:pt idx="11">
                  <c:v>8.1246555589152641E-2</c:v>
                </c:pt>
                <c:pt idx="12">
                  <c:v>9.0215128101895636E-2</c:v>
                </c:pt>
                <c:pt idx="13">
                  <c:v>5.6179553881548779E-2</c:v>
                </c:pt>
                <c:pt idx="14">
                  <c:v>5.8842802633786294E-2</c:v>
                </c:pt>
                <c:pt idx="15">
                  <c:v>5.8634144033936471E-2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7D8-4EE0-A4CD-20E9C102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8634912"/>
        <c:axId val="218635472"/>
      </c:lineChart>
      <c:catAx>
        <c:axId val="218634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18635472"/>
        <c:crosses val="autoZero"/>
        <c:auto val="1"/>
        <c:lblAlgn val="ctr"/>
        <c:lblOffset val="100"/>
        <c:noMultiLvlLbl val="0"/>
      </c:catAx>
      <c:valAx>
        <c:axId val="218635472"/>
        <c:scaling>
          <c:orientation val="minMax"/>
          <c:max val="0.1"/>
          <c:min val="6.000000000000002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en-US" sz="1600"/>
                </a:pPr>
                <a:r>
                  <a:rPr lang="en-US" sz="1600"/>
                  <a:t>Inflación</a:t>
                </a:r>
                <a:r>
                  <a:rPr lang="en-US" sz="1600" baseline="0"/>
                  <a:t> Trimestral</a:t>
                </a:r>
                <a:endParaRPr lang="en-US" sz="1600"/>
              </a:p>
            </c:rich>
          </c:tx>
          <c:overlay val="0"/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18634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ES" sz="2000"/>
              <a:t>Trayectorias del Deficit Fiscal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PathDeficitFiscal!$B$60</c:f>
              <c:strCache>
                <c:ptCount val="1"/>
                <c:pt idx="0">
                  <c:v>Caso 1</c:v>
                </c:pt>
              </c:strCache>
            </c:strRef>
          </c:tx>
          <c:spPr>
            <a:ln w="3175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trendline>
            <c:name>Caso 1</c:name>
            <c:spPr>
              <a:ln w="38100" cap="rnd">
                <a:solidFill>
                  <a:schemeClr val="accent1"/>
                </a:solidFill>
                <a:prstDash val="solid"/>
              </a:ln>
              <a:effectLst/>
            </c:spPr>
            <c:trendlineType val="log"/>
            <c:dispRSqr val="0"/>
            <c:dispEq val="0"/>
          </c:trendline>
          <c:cat>
            <c:strRef>
              <c:f>PathDeficitFiscal!$A$61:$A$76</c:f>
              <c:strCache>
                <c:ptCount val="16"/>
                <c:pt idx="0">
                  <c:v>Q12016</c:v>
                </c:pt>
                <c:pt idx="1">
                  <c:v>Q22016</c:v>
                </c:pt>
                <c:pt idx="2">
                  <c:v>Q32016</c:v>
                </c:pt>
                <c:pt idx="3">
                  <c:v>Q42016</c:v>
                </c:pt>
                <c:pt idx="4">
                  <c:v>Q12017</c:v>
                </c:pt>
                <c:pt idx="5">
                  <c:v>Q22017</c:v>
                </c:pt>
                <c:pt idx="6">
                  <c:v>Q32017</c:v>
                </c:pt>
                <c:pt idx="7">
                  <c:v>Q42017</c:v>
                </c:pt>
                <c:pt idx="8">
                  <c:v>Q12018</c:v>
                </c:pt>
                <c:pt idx="9">
                  <c:v>Q22018</c:v>
                </c:pt>
                <c:pt idx="10">
                  <c:v>Q32018</c:v>
                </c:pt>
                <c:pt idx="11">
                  <c:v>Q42018</c:v>
                </c:pt>
                <c:pt idx="12">
                  <c:v>Q12019</c:v>
                </c:pt>
                <c:pt idx="13">
                  <c:v>Q22019</c:v>
                </c:pt>
                <c:pt idx="14">
                  <c:v>Q32019</c:v>
                </c:pt>
                <c:pt idx="15">
                  <c:v>Q42019</c:v>
                </c:pt>
              </c:strCache>
            </c:strRef>
          </c:cat>
          <c:val>
            <c:numRef>
              <c:f>PathDeficitFiscal!$B$61:$B$76</c:f>
              <c:numCache>
                <c:formatCode>0.00%</c:formatCode>
                <c:ptCount val="16"/>
                <c:pt idx="0">
                  <c:v>9.0547295269948314E-2</c:v>
                </c:pt>
                <c:pt idx="1">
                  <c:v>4.7547606245037281E-2</c:v>
                </c:pt>
                <c:pt idx="2">
                  <c:v>4.7547606245037281E-2</c:v>
                </c:pt>
                <c:pt idx="3">
                  <c:v>4.7547606245037281E-2</c:v>
                </c:pt>
                <c:pt idx="4">
                  <c:v>4.2217454386868032E-2</c:v>
                </c:pt>
                <c:pt idx="5">
                  <c:v>4.067763190795011E-2</c:v>
                </c:pt>
                <c:pt idx="6">
                  <c:v>4.067763190795011E-2</c:v>
                </c:pt>
                <c:pt idx="7">
                  <c:v>4.067763190795011E-2</c:v>
                </c:pt>
                <c:pt idx="8">
                  <c:v>1.1801457487240345E-2</c:v>
                </c:pt>
                <c:pt idx="9">
                  <c:v>2.5452841529899437E-2</c:v>
                </c:pt>
                <c:pt idx="10">
                  <c:v>2.5452841529899437E-2</c:v>
                </c:pt>
                <c:pt idx="11">
                  <c:v>2.5452841529899437E-2</c:v>
                </c:pt>
                <c:pt idx="12">
                  <c:v>-8.1958415854290986E-4</c:v>
                </c:pt>
                <c:pt idx="13">
                  <c:v>1.9603505472279827E-2</c:v>
                </c:pt>
                <c:pt idx="14">
                  <c:v>1.9603505472279827E-2</c:v>
                </c:pt>
                <c:pt idx="15">
                  <c:v>1.9603505472279827E-2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015-438E-B9AA-6CE686209C0B}"/>
            </c:ext>
          </c:extLst>
        </c:ser>
        <c:ser>
          <c:idx val="1"/>
          <c:order val="1"/>
          <c:tx>
            <c:strRef>
              <c:f>PathDeficitFiscal!$C$60</c:f>
              <c:strCache>
                <c:ptCount val="1"/>
                <c:pt idx="0">
                  <c:v>Caso 2</c:v>
                </c:pt>
              </c:strCache>
            </c:strRef>
          </c:tx>
          <c:spPr>
            <a:ln w="3175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trendline>
            <c:name>Caso 2</c:name>
            <c:spPr>
              <a:ln w="38100" cap="rnd">
                <a:solidFill>
                  <a:schemeClr val="accent2"/>
                </a:solidFill>
                <a:prstDash val="solid"/>
              </a:ln>
              <a:effectLst/>
            </c:spPr>
            <c:trendlineType val="log"/>
            <c:dispRSqr val="0"/>
            <c:dispEq val="0"/>
          </c:trendline>
          <c:cat>
            <c:strRef>
              <c:f>PathDeficitFiscal!$A$61:$A$76</c:f>
              <c:strCache>
                <c:ptCount val="16"/>
                <c:pt idx="0">
                  <c:v>Q12016</c:v>
                </c:pt>
                <c:pt idx="1">
                  <c:v>Q22016</c:v>
                </c:pt>
                <c:pt idx="2">
                  <c:v>Q32016</c:v>
                </c:pt>
                <c:pt idx="3">
                  <c:v>Q42016</c:v>
                </c:pt>
                <c:pt idx="4">
                  <c:v>Q12017</c:v>
                </c:pt>
                <c:pt idx="5">
                  <c:v>Q22017</c:v>
                </c:pt>
                <c:pt idx="6">
                  <c:v>Q32017</c:v>
                </c:pt>
                <c:pt idx="7">
                  <c:v>Q42017</c:v>
                </c:pt>
                <c:pt idx="8">
                  <c:v>Q12018</c:v>
                </c:pt>
                <c:pt idx="9">
                  <c:v>Q22018</c:v>
                </c:pt>
                <c:pt idx="10">
                  <c:v>Q32018</c:v>
                </c:pt>
                <c:pt idx="11">
                  <c:v>Q42018</c:v>
                </c:pt>
                <c:pt idx="12">
                  <c:v>Q12019</c:v>
                </c:pt>
                <c:pt idx="13">
                  <c:v>Q22019</c:v>
                </c:pt>
                <c:pt idx="14">
                  <c:v>Q32019</c:v>
                </c:pt>
                <c:pt idx="15">
                  <c:v>Q42019</c:v>
                </c:pt>
              </c:strCache>
            </c:strRef>
          </c:cat>
          <c:val>
            <c:numRef>
              <c:f>PathDeficitFiscal!$C$61:$C$76</c:f>
              <c:numCache>
                <c:formatCode>0.00%</c:formatCode>
                <c:ptCount val="16"/>
                <c:pt idx="0">
                  <c:v>9.2836883076205426E-2</c:v>
                </c:pt>
                <c:pt idx="1">
                  <c:v>4.9913654374695311E-2</c:v>
                </c:pt>
                <c:pt idx="2">
                  <c:v>4.9913654374695311E-2</c:v>
                </c:pt>
                <c:pt idx="3">
                  <c:v>4.9913654374695311E-2</c:v>
                </c:pt>
                <c:pt idx="4">
                  <c:v>4.5210268340180854E-2</c:v>
                </c:pt>
                <c:pt idx="5">
                  <c:v>4.3673886834710553E-2</c:v>
                </c:pt>
                <c:pt idx="6">
                  <c:v>4.3673886834710553E-2</c:v>
                </c:pt>
                <c:pt idx="7">
                  <c:v>4.3673886834710553E-2</c:v>
                </c:pt>
                <c:pt idx="8">
                  <c:v>1.210123751104774E-2</c:v>
                </c:pt>
                <c:pt idx="9">
                  <c:v>2.5749606578029053E-2</c:v>
                </c:pt>
                <c:pt idx="10">
                  <c:v>2.5749606578029053E-2</c:v>
                </c:pt>
                <c:pt idx="11">
                  <c:v>2.5749606578029053E-2</c:v>
                </c:pt>
                <c:pt idx="12">
                  <c:v>-7.3496029865848702E-5</c:v>
                </c:pt>
                <c:pt idx="13">
                  <c:v>2.0338308153393873E-2</c:v>
                </c:pt>
                <c:pt idx="14">
                  <c:v>2.0338308153393873E-2</c:v>
                </c:pt>
                <c:pt idx="15">
                  <c:v>2.0338308153393873E-2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015-438E-B9AA-6CE686209C0B}"/>
            </c:ext>
          </c:extLst>
        </c:ser>
        <c:ser>
          <c:idx val="2"/>
          <c:order val="2"/>
          <c:tx>
            <c:strRef>
              <c:f>PathDeficitFiscal!$D$60</c:f>
              <c:strCache>
                <c:ptCount val="1"/>
                <c:pt idx="0">
                  <c:v>Caso 3 </c:v>
                </c:pt>
              </c:strCache>
            </c:strRef>
          </c:tx>
          <c:spPr>
            <a:ln w="3175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trendline>
            <c:name>Caso 3</c:name>
            <c:spPr>
              <a:ln w="38100" cap="rnd">
                <a:solidFill>
                  <a:schemeClr val="accent3"/>
                </a:solidFill>
                <a:prstDash val="solid"/>
              </a:ln>
              <a:effectLst/>
            </c:spPr>
            <c:trendlineType val="log"/>
            <c:dispRSqr val="0"/>
            <c:dispEq val="0"/>
          </c:trendline>
          <c:cat>
            <c:strRef>
              <c:f>PathDeficitFiscal!$A$61:$A$76</c:f>
              <c:strCache>
                <c:ptCount val="16"/>
                <c:pt idx="0">
                  <c:v>Q12016</c:v>
                </c:pt>
                <c:pt idx="1">
                  <c:v>Q22016</c:v>
                </c:pt>
                <c:pt idx="2">
                  <c:v>Q32016</c:v>
                </c:pt>
                <c:pt idx="3">
                  <c:v>Q42016</c:v>
                </c:pt>
                <c:pt idx="4">
                  <c:v>Q12017</c:v>
                </c:pt>
                <c:pt idx="5">
                  <c:v>Q22017</c:v>
                </c:pt>
                <c:pt idx="6">
                  <c:v>Q32017</c:v>
                </c:pt>
                <c:pt idx="7">
                  <c:v>Q42017</c:v>
                </c:pt>
                <c:pt idx="8">
                  <c:v>Q12018</c:v>
                </c:pt>
                <c:pt idx="9">
                  <c:v>Q22018</c:v>
                </c:pt>
                <c:pt idx="10">
                  <c:v>Q32018</c:v>
                </c:pt>
                <c:pt idx="11">
                  <c:v>Q42018</c:v>
                </c:pt>
                <c:pt idx="12">
                  <c:v>Q12019</c:v>
                </c:pt>
                <c:pt idx="13">
                  <c:v>Q22019</c:v>
                </c:pt>
                <c:pt idx="14">
                  <c:v>Q32019</c:v>
                </c:pt>
                <c:pt idx="15">
                  <c:v>Q42019</c:v>
                </c:pt>
              </c:strCache>
            </c:strRef>
          </c:cat>
          <c:val>
            <c:numRef>
              <c:f>PathDeficitFiscal!$D$61:$D$76</c:f>
              <c:numCache>
                <c:formatCode>0.00%</c:formatCode>
                <c:ptCount val="16"/>
                <c:pt idx="0">
                  <c:v>9.3801964555163528E-2</c:v>
                </c:pt>
                <c:pt idx="1">
                  <c:v>5.0910964555163606E-2</c:v>
                </c:pt>
                <c:pt idx="2">
                  <c:v>5.0910964555163606E-2</c:v>
                </c:pt>
                <c:pt idx="3">
                  <c:v>5.0910964555163606E-2</c:v>
                </c:pt>
                <c:pt idx="4">
                  <c:v>3.3017571513734731E-2</c:v>
                </c:pt>
                <c:pt idx="5">
                  <c:v>3.1467171513734668E-2</c:v>
                </c:pt>
                <c:pt idx="6">
                  <c:v>3.1467171513734668E-2</c:v>
                </c:pt>
                <c:pt idx="7">
                  <c:v>3.1467171513734668E-2</c:v>
                </c:pt>
                <c:pt idx="8">
                  <c:v>2.0358125281231994E-3</c:v>
                </c:pt>
                <c:pt idx="9">
                  <c:v>1.5785412528123228E-2</c:v>
                </c:pt>
                <c:pt idx="10">
                  <c:v>1.5785412528123228E-2</c:v>
                </c:pt>
                <c:pt idx="11">
                  <c:v>1.5785412528123228E-2</c:v>
                </c:pt>
                <c:pt idx="12">
                  <c:v>-1.00823699332364E-2</c:v>
                </c:pt>
                <c:pt idx="13">
                  <c:v>1.0480830066763609E-2</c:v>
                </c:pt>
                <c:pt idx="14">
                  <c:v>1.0480830066763609E-2</c:v>
                </c:pt>
                <c:pt idx="15">
                  <c:v>1.0480830066763609E-2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015-438E-B9AA-6CE686209C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9305520"/>
        <c:axId val="219306080"/>
      </c:lineChart>
      <c:catAx>
        <c:axId val="2193055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Trimestre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lang="en-US"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19306080"/>
        <c:crosses val="autoZero"/>
        <c:auto val="1"/>
        <c:lblAlgn val="ctr"/>
        <c:lblOffset val="100"/>
        <c:noMultiLvlLbl val="0"/>
      </c:catAx>
      <c:valAx>
        <c:axId val="21930608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600"/>
                  <a:t>Deficit fiscal como % del PBI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1930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2CB64-9505-43AE-8916-205C7BD95270}" type="datetimeFigureOut">
              <a:rPr lang="es-ES" smtClean="0"/>
              <a:pPr/>
              <a:t>05/08/2016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CE7DA-68D4-4F9D-A79A-FBF26327C36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4370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2046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79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891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0313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418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687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2006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9202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0981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E7DA-68D4-4F9D-A79A-FBF26327C365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809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pPr/>
              <a:t>8/5/2016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5000" dirty="0" smtClean="0"/>
              <a:t>COORDINACIÓN DE LA POLÍTICA MONETARIA Y FISCAL EN ARGENTINA</a:t>
            </a:r>
            <a:br>
              <a:rPr lang="es-ES" sz="5000" dirty="0" smtClean="0"/>
            </a:br>
            <a:r>
              <a:rPr lang="es-ES" sz="3000" dirty="0" smtClean="0"/>
              <a:t/>
            </a:r>
            <a:br>
              <a:rPr lang="es-ES" sz="3000" dirty="0" smtClean="0"/>
            </a:br>
            <a:r>
              <a:rPr lang="es-ES" sz="3000" dirty="0" smtClean="0"/>
              <a:t>ANÁLISIS Y PROYECCIONES DE MEDIANO PLAZO</a:t>
            </a:r>
            <a:endParaRPr lang="es-ES" sz="3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Manuel </a:t>
            </a:r>
            <a:r>
              <a:rPr lang="es-ES" dirty="0" err="1"/>
              <a:t>Miedvietzky</a:t>
            </a:r>
            <a:r>
              <a:rPr lang="es-ES" dirty="0"/>
              <a:t>, Facundo Pinilla, Cecilia </a:t>
            </a:r>
            <a:r>
              <a:rPr lang="es-ES" dirty="0" err="1"/>
              <a:t>Ronchi</a:t>
            </a:r>
            <a:r>
              <a:rPr lang="es-ES" dirty="0"/>
              <a:t> &amp; Oscar </a:t>
            </a:r>
            <a:r>
              <a:rPr lang="es-ES" dirty="0" err="1"/>
              <a:t>Solimano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8939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47471" y="177074"/>
            <a:ext cx="10451157" cy="867955"/>
          </a:xfrm>
        </p:spPr>
        <p:txBody>
          <a:bodyPr>
            <a:normAutofit/>
          </a:bodyPr>
          <a:lstStyle/>
          <a:p>
            <a:r>
              <a:rPr lang="es-ES" dirty="0"/>
              <a:t>Déficit </a:t>
            </a:r>
            <a:r>
              <a:rPr lang="es-ES" dirty="0" smtClean="0"/>
              <a:t>Implícito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6836229" y="2009539"/>
            <a:ext cx="38462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400" dirty="0" smtClean="0"/>
              <a:t>Para mantener la consistencia de los senderos de inflación y endeudamiento propuestos, el déficit tiene que reducirse.</a:t>
            </a:r>
            <a:endParaRPr lang="es-A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400" dirty="0"/>
              <a:t>En el caso donde el crecimiento es nulo, para mantener el nivel de emisión de deuda y el nivel de inflación </a:t>
            </a:r>
            <a:r>
              <a:rPr lang="es-AR" sz="1400" dirty="0" smtClean="0"/>
              <a:t>propuesto se tiene que llegar a un virtual superávit fiscal en 2019</a:t>
            </a:r>
            <a:endParaRPr lang="es-AR" sz="1400" dirty="0"/>
          </a:p>
          <a:p>
            <a:endParaRPr lang="es-A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/>
              <a:t>Se destaca, nuevamente, la importancia en el crecimiento económico y, en este caso, la reducción del déficit fiscal.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1600" dirty="0"/>
          </a:p>
        </p:txBody>
      </p:sp>
      <p:graphicFrame>
        <p:nvGraphicFramePr>
          <p:cNvPr id="9" name="Gráfico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793376"/>
              </p:ext>
            </p:extLst>
          </p:nvPr>
        </p:nvGraphicFramePr>
        <p:xfrm>
          <a:off x="347471" y="1952625"/>
          <a:ext cx="6072379" cy="4240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34963" y="1233488"/>
            <a:ext cx="1046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Partiendo de las proyecciones de Inflación, Endeudamiento Público y Tasa de Crecimiento, se obtiene el sendero de Déficit Fiscal de la economía en la Restricción Presupuestaria Consolidada.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7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47471" y="177074"/>
            <a:ext cx="10451157" cy="867955"/>
          </a:xfrm>
        </p:spPr>
        <p:txBody>
          <a:bodyPr>
            <a:normAutofit/>
          </a:bodyPr>
          <a:lstStyle/>
          <a:p>
            <a:r>
              <a:rPr lang="es-ES" dirty="0"/>
              <a:t>Conclusión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713232" y="1321381"/>
                <a:ext cx="9144000" cy="4351337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s-AR" dirty="0"/>
                  <a:t>A partir de la estimación de la demanda de dinero, podemos afirmar que a partir de un </a:t>
                </a:r>
                <a:r>
                  <a:rPr lang="es-AR" b="1" dirty="0"/>
                  <a:t>coeficiente </a:t>
                </a:r>
                <a14:m>
                  <m:oMath xmlns:m="http://schemas.openxmlformats.org/officeDocument/2006/math">
                    <m:r>
                      <a:rPr lang="es-A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s-AR" b="1" dirty="0"/>
                  <a:t> bajo </a:t>
                </a:r>
                <a:r>
                  <a:rPr lang="es-ES" dirty="0"/>
                  <a:t>la proporción de </a:t>
                </a:r>
                <a:r>
                  <a:rPr lang="es-ES" b="1" dirty="0"/>
                  <a:t>emisión monetaria </a:t>
                </a:r>
                <a:r>
                  <a:rPr lang="es-ES" dirty="0"/>
                  <a:t>que lleve adelante el estado </a:t>
                </a:r>
                <a:r>
                  <a:rPr lang="es-ES" b="1" dirty="0"/>
                  <a:t>se transforma en su mayor parte en impuesto inflacionario</a:t>
                </a:r>
                <a:r>
                  <a:rPr lang="es-ES" dirty="0"/>
                  <a:t>, en consecuencia a que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s-E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s-ES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E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s-ES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</m:den>
                    </m:f>
                  </m:oMath>
                </a14:m>
                <a:r>
                  <a:rPr lang="es-ES" b="1" dirty="0"/>
                  <a:t> posee una baja variación</a:t>
                </a:r>
                <a:r>
                  <a:rPr lang="es-ES" dirty="0"/>
                  <a:t>. </a:t>
                </a:r>
              </a:p>
              <a:p>
                <a:pPr marL="342900" indent="-342900" algn="just">
                  <a:buFont typeface="+mj-lt"/>
                  <a:buAutoNum type="alphaLcParenR"/>
                </a:pPr>
                <a:r>
                  <a:rPr lang="es-ES" dirty="0"/>
                  <a:t>Si quiere mantener el nivel de emisión de deuda y el nivel de inflación, </a:t>
                </a:r>
                <a:r>
                  <a:rPr lang="es-ES" b="1" dirty="0"/>
                  <a:t>deben reducir el gasto público o aumentar la recaudación</a:t>
                </a:r>
                <a:r>
                  <a:rPr lang="es-ES" dirty="0"/>
                  <a:t>;</a:t>
                </a:r>
              </a:p>
              <a:p>
                <a:pPr marL="342900" indent="-342900" algn="just">
                  <a:buFont typeface="+mj-lt"/>
                  <a:buAutoNum type="alphaLcParenR"/>
                </a:pPr>
                <a:r>
                  <a:rPr lang="es-ES" dirty="0" smtClean="0"/>
                  <a:t>El señoreaje es un fuerte “agente </a:t>
                </a:r>
                <a:r>
                  <a:rPr lang="es-ES" dirty="0"/>
                  <a:t>recaudador” y esto se ve traducido en una </a:t>
                </a:r>
                <a:r>
                  <a:rPr lang="es-ES" b="1" dirty="0"/>
                  <a:t>alta inflación</a:t>
                </a:r>
                <a:r>
                  <a:rPr lang="es-ES" dirty="0"/>
                  <a:t>; </a:t>
                </a:r>
              </a:p>
              <a:p>
                <a:pPr marL="342900" indent="-342900" algn="just">
                  <a:buFont typeface="+mj-lt"/>
                  <a:buAutoNum type="alphaLcParenR"/>
                </a:pPr>
                <a:r>
                  <a:rPr lang="es-ES" dirty="0"/>
                  <a:t>Argentina debe </a:t>
                </a:r>
                <a:r>
                  <a:rPr lang="es-ES" b="1" dirty="0"/>
                  <a:t>emitir </a:t>
                </a:r>
                <a:r>
                  <a:rPr lang="es-ES" b="1" dirty="0" smtClean="0"/>
                  <a:t>deuda pública </a:t>
                </a:r>
                <a:r>
                  <a:rPr lang="es-ES" b="1" dirty="0"/>
                  <a:t>a tasa creciente </a:t>
                </a:r>
                <a:r>
                  <a:rPr lang="es-ES" dirty="0"/>
                  <a:t>durante los próximos cuatro años </a:t>
                </a:r>
                <a:r>
                  <a:rPr lang="es-ES" b="1" dirty="0"/>
                  <a:t>si desean conservar la trayectoria del nivel de inflación y déficit fiscal </a:t>
                </a:r>
                <a:r>
                  <a:rPr lang="es-ES" dirty="0" smtClean="0"/>
                  <a:t>propuestos;</a:t>
                </a:r>
                <a:endParaRPr lang="es-ES" dirty="0"/>
              </a:p>
              <a:p>
                <a:pPr marL="342900" indent="-342900" algn="just">
                  <a:buFont typeface="+mj-lt"/>
                  <a:buAutoNum type="alphaLcParenR"/>
                </a:pPr>
                <a:r>
                  <a:rPr lang="es-ES" dirty="0"/>
                  <a:t>La importancia de adoptar </a:t>
                </a:r>
                <a:r>
                  <a:rPr lang="es-ES" b="1" dirty="0"/>
                  <a:t>políticas de desarrollo económico.</a:t>
                </a:r>
                <a:endParaRPr lang="es-AR" b="1" dirty="0"/>
              </a:p>
            </p:txBody>
          </p:sp>
        </mc:Choice>
        <mc:Fallback xmlns="">
          <p:sp>
            <p:nvSpPr>
              <p:cNvPr id="7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3232" y="1321381"/>
                <a:ext cx="9144000" cy="4351337"/>
              </a:xfrm>
              <a:blipFill rotWithShape="0">
                <a:blip r:embed="rId4"/>
                <a:stretch>
                  <a:fillRect l="-200" t="-1120" r="-5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335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0"/>
            <a:ext cx="9692640" cy="801127"/>
          </a:xfrm>
        </p:spPr>
        <p:txBody>
          <a:bodyPr/>
          <a:lstStyle/>
          <a:p>
            <a:r>
              <a:rPr lang="es-ES" dirty="0"/>
              <a:t>Introducción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3232" y="1321381"/>
            <a:ext cx="9144000" cy="4351337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Sargent y Wallace (1981) demostraron que las políticas monetarias y fiscales están relacionadas a través de la restricción presupuestaria consolidada del sector público.</a:t>
            </a:r>
          </a:p>
          <a:p>
            <a:pPr algn="just"/>
            <a:r>
              <a:rPr lang="es-ES" dirty="0" smtClean="0"/>
              <a:t>Planes exitosos de estabilización necesariamente implican coordinar las políticas monetarias y fiscales.</a:t>
            </a:r>
            <a:endParaRPr lang="es-ES" dirty="0"/>
          </a:p>
          <a:p>
            <a:pPr algn="just"/>
            <a:r>
              <a:rPr lang="es-ES" dirty="0" smtClean="0"/>
              <a:t>Durante nuestra historia reciente, </a:t>
            </a:r>
            <a:r>
              <a:rPr lang="es-ES" dirty="0"/>
              <a:t>el señoreaje fue uno de los recursos </a:t>
            </a:r>
            <a:r>
              <a:rPr lang="es-ES" dirty="0" smtClean="0"/>
              <a:t>más </a:t>
            </a:r>
            <a:r>
              <a:rPr lang="es-ES" dirty="0"/>
              <a:t>utilizados para la financiación del déficit fiscal, </a:t>
            </a:r>
            <a:r>
              <a:rPr lang="es-ES" dirty="0" smtClean="0"/>
              <a:t>dada </a:t>
            </a:r>
            <a:r>
              <a:rPr lang="es-ES" dirty="0"/>
              <a:t>la dificultad y </a:t>
            </a:r>
            <a:r>
              <a:rPr lang="es-ES" dirty="0" smtClean="0"/>
              <a:t>el elevado </a:t>
            </a:r>
            <a:r>
              <a:rPr lang="es-ES" dirty="0"/>
              <a:t>costo de emitir deuda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En este ensayo analizaremos la consistencia e implicancias de las metas monetarias y fiscales anunciadas por las autoridades argentinas en el mediano plazo, utilizando el marco conceptual desarrollado por Sargent y Wallace.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626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64592" y="0"/>
            <a:ext cx="9692640" cy="801127"/>
          </a:xfrm>
        </p:spPr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713232" y="1321381"/>
            <a:ext cx="9144000" cy="4351337"/>
          </a:xfrm>
        </p:spPr>
        <p:txBody>
          <a:bodyPr>
            <a:normAutofit/>
          </a:bodyPr>
          <a:lstStyle/>
          <a:p>
            <a:pPr algn="just"/>
            <a:r>
              <a:rPr lang="es-AR" dirty="0" smtClean="0"/>
              <a:t>La </a:t>
            </a:r>
            <a:r>
              <a:rPr lang="es-AR" i="1" dirty="0"/>
              <a:t>r</a:t>
            </a:r>
            <a:r>
              <a:rPr lang="es-AR" i="1" dirty="0" smtClean="0"/>
              <a:t>estricción presupuestaria </a:t>
            </a:r>
            <a:r>
              <a:rPr lang="es-AR" i="1" dirty="0"/>
              <a:t>c</a:t>
            </a:r>
            <a:r>
              <a:rPr lang="es-AR" i="1" dirty="0" smtClean="0"/>
              <a:t>onsolidada </a:t>
            </a:r>
            <a:r>
              <a:rPr lang="es-AR" i="1" dirty="0"/>
              <a:t>del </a:t>
            </a:r>
            <a:r>
              <a:rPr lang="es-AR" i="1" dirty="0" smtClean="0"/>
              <a:t>gobierno</a:t>
            </a:r>
            <a:r>
              <a:rPr lang="es-AR" dirty="0" smtClean="0"/>
              <a:t> impone una relación entre el déficit fiscal, la emisión de deuda y la financiación monetaria.</a:t>
            </a:r>
          </a:p>
          <a:p>
            <a:pPr algn="just"/>
            <a:r>
              <a:rPr lang="en-US" dirty="0" smtClean="0"/>
              <a:t>Para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proyecciones</a:t>
            </a:r>
            <a:r>
              <a:rPr lang="en-US" dirty="0" smtClean="0"/>
              <a:t> del se</a:t>
            </a:r>
            <a:r>
              <a:rPr lang="es-AR" dirty="0" err="1" smtClean="0"/>
              <a:t>ñoreaje</a:t>
            </a:r>
            <a:r>
              <a:rPr lang="es-AR" dirty="0" smtClean="0"/>
              <a:t> futuro es necesario estimar la sensibilidad de la demanda de dinero ante cambios en la tasa de </a:t>
            </a:r>
            <a:r>
              <a:rPr lang="en-US" dirty="0" err="1" smtClean="0"/>
              <a:t>inflación</a:t>
            </a:r>
            <a:r>
              <a:rPr lang="en-US" dirty="0" smtClean="0"/>
              <a:t>. </a:t>
            </a:r>
          </a:p>
          <a:p>
            <a:pPr algn="just"/>
            <a:r>
              <a:rPr lang="es-AR" dirty="0" smtClean="0"/>
              <a:t>A </a:t>
            </a:r>
            <a:r>
              <a:rPr lang="es-AR" dirty="0"/>
              <a:t>partir de la </a:t>
            </a:r>
            <a:r>
              <a:rPr lang="es-AR" i="1" dirty="0" smtClean="0"/>
              <a:t>restricción presupuestaria del gobierno </a:t>
            </a:r>
            <a:r>
              <a:rPr lang="es-AR" dirty="0"/>
              <a:t>y la estimación de la demanda de </a:t>
            </a:r>
            <a:r>
              <a:rPr lang="es-AR" dirty="0" smtClean="0"/>
              <a:t>dinero, </a:t>
            </a:r>
            <a:r>
              <a:rPr lang="es-AR" dirty="0"/>
              <a:t>se realizaron proyecciones del déficit fiscal, endeudamiento público e inflación, tomando como referencia diferentes estimaciones sobre los senderos de estas variables al igual que la tasa de crecimiento del PBI.</a:t>
            </a:r>
          </a:p>
          <a:p>
            <a:pPr algn="just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6966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64592" y="0"/>
            <a:ext cx="9692640" cy="801127"/>
          </a:xfrm>
        </p:spPr>
        <p:txBody>
          <a:bodyPr>
            <a:normAutofit fontScale="90000"/>
          </a:bodyPr>
          <a:lstStyle/>
          <a:p>
            <a:r>
              <a:rPr lang="es-ES" dirty="0"/>
              <a:t>Estimación de la demanda de dinero (1)</a:t>
            </a:r>
          </a:p>
        </p:txBody>
      </p:sp>
      <p:grpSp>
        <p:nvGrpSpPr>
          <p:cNvPr id="19" name="Grupo 18"/>
          <p:cNvGrpSpPr/>
          <p:nvPr/>
        </p:nvGrpSpPr>
        <p:grpSpPr>
          <a:xfrm>
            <a:off x="119064" y="1223946"/>
            <a:ext cx="5256211" cy="4827230"/>
            <a:chOff x="119064" y="1223946"/>
            <a:chExt cx="5256212" cy="38590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uadroTexto 16"/>
                <p:cNvSpPr txBox="1"/>
                <p:nvPr/>
              </p:nvSpPr>
              <p:spPr>
                <a:xfrm>
                  <a:off x="119064" y="1223946"/>
                  <a:ext cx="5256212" cy="5166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s-ES" dirty="0" smtClean="0"/>
                    <a:t>En el siguiente gráfico se relaciona la tasa de interés de la economía con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b="0" i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⁡(</m:t>
                      </m:r>
                      <m:f>
                        <m:fPr>
                          <m:type m:val="skw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𝑃𝐵𝐼</m:t>
                          </m:r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s-ES" dirty="0"/>
                </a:p>
              </p:txBody>
            </p:sp>
          </mc:Choice>
          <mc:Fallback xmlns="">
            <p:sp>
              <p:nvSpPr>
                <p:cNvPr id="17" name="CuadroTexto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064" y="1223946"/>
                  <a:ext cx="5256212" cy="51669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044" t="-20755" r="-928" b="-104717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8" name="Gráfico 17"/>
                <p:cNvGraphicFramePr/>
                <p:nvPr>
                  <p:extLst>
                    <p:ext uri="{D42A27DB-BD31-4B8C-83A1-F6EECF244321}">
                      <p14:modId xmlns:p14="http://schemas.microsoft.com/office/powerpoint/2010/main" val="2009139425"/>
                    </p:ext>
                  </p:extLst>
                </p:nvPr>
              </p:nvGraphicFramePr>
              <p:xfrm>
                <a:off x="164592" y="2316125"/>
                <a:ext cx="5173890" cy="276686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mc:Choice>
          <mc:Fallback xmlns="">
            <p:graphicFrame>
              <p:nvGraphicFramePr>
                <p:cNvPr id="18" name="Gráfico 17"/>
                <p:cNvGraphicFramePr/>
                <p:nvPr>
                  <p:extLst>
                    <p:ext uri="{D42A27DB-BD31-4B8C-83A1-F6EECF244321}">
                      <p14:modId xmlns:p14="http://schemas.microsoft.com/office/powerpoint/2010/main" xmlns="" xmlns:a14="http://schemas.microsoft.com/office/drawing/2010/main" val="2009139425"/>
                    </p:ext>
                  </p:extLst>
                </p:nvPr>
              </p:nvGraphicFramePr>
              <p:xfrm>
                <a:off x="164592" y="2316125"/>
                <a:ext cx="5173890" cy="276686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/>
              <p:cNvSpPr txBox="1"/>
              <p:nvPr/>
            </p:nvSpPr>
            <p:spPr>
              <a:xfrm>
                <a:off x="5784764" y="1134036"/>
                <a:ext cx="5256211" cy="50447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s-ES" dirty="0"/>
                  <a:t>Elección del horizonte temporal</a:t>
                </a:r>
                <a:r>
                  <a:rPr lang="es-ES" dirty="0" smtClean="0"/>
                  <a:t>:</a:t>
                </a:r>
              </a:p>
              <a:p>
                <a:pPr algn="just"/>
                <a:endParaRPr lang="es-ES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s-ES" dirty="0"/>
                  <a:t>A partir del análisis del cuadro anterior, se decidió realizar la estimación de la demanda de dinero utilizando la tasa de interés del período 2003-2013, dado que se puede identificar un patrón de comportamiento de la cantidad real de dinero con la tasa de interés nominal</a:t>
                </a:r>
              </a:p>
              <a:p>
                <a:pPr algn="just"/>
                <a:endParaRPr lang="es-ES" dirty="0"/>
              </a:p>
              <a:p>
                <a:pPr algn="just"/>
                <a:r>
                  <a:rPr lang="es-ES" dirty="0"/>
                  <a:t>Elección de la forma funcional de la demanda de dinero: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s-ES" dirty="0"/>
                  <a:t>Se decidió utilizar la demanda de dinero de Cagan, dado que es la que mejor se ajusta </a:t>
                </a:r>
                <a:r>
                  <a:rPr lang="es-ES" dirty="0" smtClean="0"/>
                  <a:t>a la economía argentina.</a:t>
                </a:r>
              </a:p>
              <a:p>
                <a:pPr algn="just"/>
                <a:endParaRPr lang="es-ES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𝑀𝑡</m:t>
                          </m:r>
                        </m:num>
                        <m:den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𝑃𝑡</m:t>
                          </m:r>
                        </m:den>
                      </m:f>
                      <m:f>
                        <m:f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𝑌𝑡</m:t>
                          </m:r>
                        </m:den>
                      </m:f>
                      <m:r>
                        <a:rPr lang="es-ES_tradnl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_tradnl" i="1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p>
                      </m:sSup>
                      <m:r>
                        <a:rPr lang="es-ES_tradnl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1" name="CuadroTex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764" y="1134036"/>
                <a:ext cx="5256211" cy="5044714"/>
              </a:xfrm>
              <a:prstGeom prst="rect">
                <a:avLst/>
              </a:prstGeom>
              <a:blipFill rotWithShape="1">
                <a:blip r:embed="rId7"/>
                <a:stretch>
                  <a:fillRect l="-1044" t="-604" r="-9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16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64592" y="0"/>
            <a:ext cx="9692640" cy="801127"/>
          </a:xfrm>
        </p:spPr>
        <p:txBody>
          <a:bodyPr>
            <a:normAutofit fontScale="90000"/>
          </a:bodyPr>
          <a:lstStyle/>
          <a:p>
            <a:r>
              <a:rPr lang="es-ES" dirty="0"/>
              <a:t>Estimación de la demanda de dinero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128038" y="1138519"/>
                <a:ext cx="10938891" cy="1200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Usamos variables instrumentales (2SLS) para resolver </a:t>
                </a:r>
                <a:r>
                  <a:rPr lang="es-ES" dirty="0"/>
                  <a:t>el problema de endogeneidad de la tasa de </a:t>
                </a:r>
                <a:r>
                  <a:rPr lang="es-ES" dirty="0" smtClean="0"/>
                  <a:t>interés en la demanda de dinero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Los instrumentos utilizado fueron: la tasa de interés 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>
                        <a:latin typeface="Cambria Math" panose="02040503050406030204" pitchFamily="18" charset="0"/>
                      </a:rPr>
                      <m:t>ln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⁡(</m:t>
                    </m:r>
                    <m:f>
                      <m:fPr>
                        <m:type m:val="skw"/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s-ES" i="1">
                            <a:latin typeface="Cambria Math" panose="02040503050406030204" pitchFamily="18" charset="0"/>
                          </a:rPr>
                          <m:t>𝑃𝐵𝐼</m:t>
                        </m:r>
                      </m:den>
                    </m:f>
                    <m:r>
                      <a:rPr lang="es-E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ES" dirty="0" smtClean="0"/>
                  <a:t>, ambos rezagado un periodo</a:t>
                </a:r>
                <a:endParaRPr lang="es-ES" dirty="0"/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038" y="1138519"/>
                <a:ext cx="10938891" cy="1200329"/>
              </a:xfrm>
              <a:prstGeom prst="rect">
                <a:avLst/>
              </a:prstGeom>
              <a:blipFill>
                <a:blip r:embed="rId4"/>
                <a:stretch>
                  <a:fillRect l="-334" t="-3046" b="-329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Tabla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0744704"/>
                  </p:ext>
                </p:extLst>
              </p:nvPr>
            </p:nvGraphicFramePr>
            <p:xfrm>
              <a:off x="5957216" y="2539044"/>
              <a:ext cx="3132996" cy="1804351"/>
            </p:xfrm>
            <a:graphic>
              <a:graphicData uri="http://schemas.openxmlformats.org/drawingml/2006/table">
                <a:tbl>
                  <a:tblPr firstRow="1" firstCol="1" bandRow="1">
                    <a:tableStyleId>{9D7B26C5-4107-4FEC-AEDC-1716B250A1EF}</a:tableStyleId>
                  </a:tblPr>
                  <a:tblGrid>
                    <a:gridCol w="1629903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503093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877889"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𝒍𝒐𝒈</m:t>
                                </m:r>
                                <m:f>
                                  <m:fPr>
                                    <m:ctrlPr>
                                      <a:rPr lang="es-E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s-ES" sz="14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AR" sz="1400" cap="all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es-AR" sz="1400" cap="all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𝒕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s-ES" sz="14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AR" sz="1400" cap="all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𝒀</m:t>
                                        </m:r>
                                      </m:e>
                                      <m:sub>
                                        <m:r>
                                          <a:rPr lang="es-AR" sz="1400" cap="all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𝒕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𝜶</m:t>
                                </m:r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s-ES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AR" sz="1400" cap="all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e>
                                  <m:sub>
                                    <m:r>
                                      <a:rPr lang="es-AR" sz="1400" cap="all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sub>
                                </m:sSub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) (</m:t>
                                </m:r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s-E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46323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oMath>
                            </m:oMathPara>
                          </a14:m>
                          <a:endParaRPr lang="es-E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0,776917</a:t>
                          </a:r>
                          <a:endParaRPr lang="es-E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46323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AR" sz="1400" cap="all">
                                    <a:effectLst/>
                                    <a:latin typeface="Cambria Math" panose="02040503050406030204" pitchFamily="18" charset="0"/>
                                  </a:rPr>
                                  <m:t>𝜶</m:t>
                                </m:r>
                              </m:oMath>
                            </m:oMathPara>
                          </a14:m>
                          <a:endParaRPr lang="es-ES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-0,068333</a:t>
                          </a:r>
                          <a:endParaRPr lang="es-E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Tabla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0744704"/>
                  </p:ext>
                </p:extLst>
              </p:nvPr>
            </p:nvGraphicFramePr>
            <p:xfrm>
              <a:off x="5957216" y="2539044"/>
              <a:ext cx="3132996" cy="1804351"/>
            </p:xfrm>
            <a:graphic>
              <a:graphicData uri="http://schemas.openxmlformats.org/drawingml/2006/table">
                <a:tbl>
                  <a:tblPr firstRow="1" firstCol="1" bandRow="1">
                    <a:tableStyleId>{9D7B26C5-4107-4FEC-AEDC-1716B250A1EF}</a:tableStyleId>
                  </a:tblPr>
                  <a:tblGrid>
                    <a:gridCol w="162990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150309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</a:tblGrid>
                  <a:tr h="877889">
                    <a:tc gridSpan="2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t="-690" r="-194" b="-10551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46323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t="-192105" r="-92537" b="-101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0,776917</a:t>
                          </a:r>
                          <a:endParaRPr lang="es-E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46323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t="-292105" r="-92537" b="-1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-0,068333</a:t>
                          </a:r>
                          <a:endParaRPr lang="es-ES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/>
              <p:cNvSpPr txBox="1"/>
              <p:nvPr/>
            </p:nvSpPr>
            <p:spPr>
              <a:xfrm>
                <a:off x="1748118" y="2891115"/>
                <a:ext cx="2205317" cy="947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ES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_tradnl" sz="2000" i="1">
                              <a:latin typeface="Cambria Math" panose="02040503050406030204" pitchFamily="18" charset="0"/>
                            </a:rPr>
                            <m:t>𝑀𝑡</m:t>
                          </m:r>
                        </m:num>
                        <m:den>
                          <m:r>
                            <a:rPr lang="es-ES_tradnl" sz="2000" i="1">
                              <a:latin typeface="Cambria Math" panose="02040503050406030204" pitchFamily="18" charset="0"/>
                            </a:rPr>
                            <m:t>𝑃𝑡</m:t>
                          </m:r>
                        </m:den>
                      </m:f>
                      <m:f>
                        <m:fPr>
                          <m:ctrlPr>
                            <a:rPr lang="es-E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_tradnl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_tradnl" sz="2000" i="1">
                              <a:latin typeface="Cambria Math" panose="02040503050406030204" pitchFamily="18" charset="0"/>
                            </a:rPr>
                            <m:t>𝑌𝑡</m:t>
                          </m:r>
                        </m:den>
                      </m:f>
                      <m:r>
                        <a:rPr lang="es-ES_tradnl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_tradnl" sz="2000" i="1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s-E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_tradnl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ES_tradnl" sz="20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s-ES_tradnl" sz="20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p>
                      </m:sSup>
                      <m:r>
                        <a:rPr lang="es-ES" sz="2000" i="1">
                          <a:latin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8" name="CuadroTex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8118" y="2891115"/>
                <a:ext cx="2205317" cy="94750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lecha a la derecha con bandas 18"/>
          <p:cNvSpPr/>
          <p:nvPr/>
        </p:nvSpPr>
        <p:spPr>
          <a:xfrm>
            <a:off x="4269525" y="3098320"/>
            <a:ext cx="1223683" cy="685800"/>
          </a:xfrm>
          <a:prstGeom prst="stripedRightArrow">
            <a:avLst/>
          </a:prstGeom>
          <a:solidFill>
            <a:srgbClr val="FFC7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/>
              <p:cNvSpPr txBox="1"/>
              <p:nvPr/>
            </p:nvSpPr>
            <p:spPr>
              <a:xfrm>
                <a:off x="242131" y="4722376"/>
                <a:ext cx="1050215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s-AR" dirty="0"/>
                  <a:t>La semielasticidad de la demanda de dinero (</a:t>
                </a:r>
                <a14:m>
                  <m:oMath xmlns:m="http://schemas.openxmlformats.org/officeDocument/2006/math">
                    <m:r>
                      <a:rPr lang="es-A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s-E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AR" dirty="0"/>
                  <a:t>con respecto a la tasa de interés es baja.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s-AR" dirty="0"/>
                  <a:t>La demanda de dinero no reacciona de manera abrupta a cambios en la tasa de interés.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s-AR" dirty="0"/>
                  <a:t>La proporción de emisión monetaria se transforma en su mayor parte en impuesto inflacionario, en consecuencia a que la base del impuesto mencionado 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AR" i="1">
                            <a:latin typeface="Cambria Math" panose="02040503050406030204" pitchFamily="18" charset="0"/>
                          </a:rPr>
                          <m:t>𝑀</m:t>
                        </m:r>
                      </m:num>
                      <m:den>
                        <m:r>
                          <a:rPr lang="es-AR" i="1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r>
                  <a:rPr lang="es-AR" dirty="0"/>
                  <a:t>) posee una baja variación. </a:t>
                </a:r>
              </a:p>
              <a:p>
                <a:pPr lvl="1"/>
                <a:endParaRPr lang="es-ES" dirty="0"/>
              </a:p>
            </p:txBody>
          </p:sp>
        </mc:Choice>
        <mc:Fallback xmlns="">
          <p:sp>
            <p:nvSpPr>
              <p:cNvPr id="20" name="CuadroTex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131" y="4722376"/>
                <a:ext cx="10502153" cy="1754326"/>
              </a:xfrm>
              <a:prstGeom prst="rect">
                <a:avLst/>
              </a:prstGeom>
              <a:blipFill rotWithShape="0">
                <a:blip r:embed="rId7"/>
                <a:stretch>
                  <a:fillRect t="-2091" r="-464" b="-627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408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64592" y="0"/>
            <a:ext cx="9692640" cy="801127"/>
          </a:xfrm>
        </p:spPr>
        <p:txBody>
          <a:bodyPr>
            <a:noAutofit/>
          </a:bodyPr>
          <a:lstStyle/>
          <a:p>
            <a:r>
              <a:rPr lang="es-ES" sz="2400" b="1" dirty="0"/>
              <a:t>Restricción Presupuestaria Consolidada del Gobierno</a:t>
            </a:r>
            <a:endParaRPr lang="es-E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/>
              <p:cNvSpPr/>
              <p:nvPr/>
            </p:nvSpPr>
            <p:spPr>
              <a:xfrm>
                <a:off x="2806276" y="5389761"/>
                <a:ext cx="638322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sz="28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sz="28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276" y="5389761"/>
                <a:ext cx="6383222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922452" y="1082898"/>
                <a:ext cx="9637598" cy="4067326"/>
              </a:xfrm>
            </p:spPr>
            <p:txBody>
              <a:bodyPr>
                <a:noAutofit/>
              </a:bodyPr>
              <a:lstStyle/>
              <a:p>
                <a:pPr marL="0" indent="0" algn="just" defTabSz="457200">
                  <a:buNone/>
                </a:pPr>
                <a:r>
                  <a:rPr lang="es-AR" sz="2400" dirty="0" smtClean="0"/>
                  <a:t>La </a:t>
                </a:r>
                <a:r>
                  <a:rPr lang="es-AR" sz="2400" b="1" dirty="0"/>
                  <a:t>restricción presupuestaria del </a:t>
                </a:r>
                <a:r>
                  <a:rPr lang="es-AR" sz="2400" b="1" dirty="0" smtClean="0"/>
                  <a:t>gobierno</a:t>
                </a:r>
                <a:r>
                  <a:rPr lang="es-AR" sz="2400" dirty="0"/>
                  <a:t>se compone de:</a:t>
                </a:r>
              </a:p>
              <a:p>
                <a:pPr marL="285750" indent="-285750" algn="just" defTabSz="457200"/>
                <a:r>
                  <a:rPr lang="es-AR" sz="2400" b="1" dirty="0"/>
                  <a:t>Los </a:t>
                </a:r>
                <a:r>
                  <a:rPr lang="es-AR" sz="2400" b="1" dirty="0" smtClean="0"/>
                  <a:t>gastos: </a:t>
                </a:r>
                <a:endParaRPr lang="es-AR" sz="2400" b="1" dirty="0"/>
              </a:p>
              <a:p>
                <a:pPr marL="560070" lvl="2" indent="-285750" algn="just" defTabSz="457200">
                  <a:buFont typeface="Arial" panose="020B0604020202020204" pitchFamily="34" charset="0"/>
                  <a:buChar char="•"/>
                </a:pPr>
                <a:r>
                  <a:rPr lang="es-AR" sz="2000" dirty="0">
                    <a:solidFill>
                      <a:schemeClr val="tx1"/>
                    </a:solidFill>
                  </a:rPr>
                  <a:t>El déficit primario, que lo forman el gasto publico menos el ingreso por la recaudación fiscal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AR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AR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AR" sz="2000" dirty="0">
                    <a:solidFill>
                      <a:schemeClr val="tx1"/>
                    </a:solidFill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AR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s-AR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AR" sz="2000" b="0" dirty="0"/>
              </a:p>
              <a:p>
                <a:pPr marL="560070" lvl="2" indent="-285750" algn="just" defTabSz="457200">
                  <a:buFont typeface="Arial" panose="020B0604020202020204" pitchFamily="34" charset="0"/>
                  <a:buChar char="•"/>
                </a:pPr>
                <a:r>
                  <a:rPr lang="es-AR" sz="2000" dirty="0">
                    <a:solidFill>
                      <a:schemeClr val="tx1"/>
                    </a:solidFill>
                  </a:rPr>
                  <a:t>El pago de los intereses de la deuda acumulada hasta el período anterior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s-AR" sz="2000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s-AR" sz="200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285750" lvl="1" indent="-285750" algn="just" defTabSz="457200">
                  <a:buFont typeface="Arial" panose="020B0604020202020204" pitchFamily="34" charset="0"/>
                  <a:buChar char="•"/>
                </a:pPr>
                <a:r>
                  <a:rPr lang="es-AR" sz="2400" b="1" dirty="0">
                    <a:solidFill>
                      <a:schemeClr val="tx1"/>
                    </a:solidFill>
                  </a:rPr>
                  <a:t>Los ingresos:</a:t>
                </a:r>
              </a:p>
              <a:p>
                <a:pPr marL="560070" lvl="2" indent="-285750" algn="just" defTabSz="457200">
                  <a:buFont typeface="Arial" panose="020B0604020202020204" pitchFamily="34" charset="0"/>
                  <a:buChar char="•"/>
                </a:pPr>
                <a:r>
                  <a:rPr lang="es-AR" sz="2000" dirty="0">
                    <a:solidFill>
                      <a:schemeClr val="tx1"/>
                    </a:solidFill>
                  </a:rPr>
                  <a:t>La variación de la deuda pública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s-AR" sz="200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560070" lvl="2" indent="-285750" algn="just" defTabSz="457200">
                  <a:buFont typeface="Arial" panose="020B0604020202020204" pitchFamily="34" charset="0"/>
                  <a:buChar char="•"/>
                </a:pPr>
                <a:r>
                  <a:rPr lang="es-AR" sz="2000" dirty="0">
                    <a:solidFill>
                      <a:schemeClr val="tx1"/>
                    </a:solidFill>
                  </a:rPr>
                  <a:t>El cambio en la cantidad nominal de dinero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s-AR" sz="20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2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2452" y="1082898"/>
                <a:ext cx="9637598" cy="4067326"/>
              </a:xfrm>
              <a:blipFill>
                <a:blip r:embed="rId4"/>
                <a:stretch>
                  <a:fillRect l="-949" t="-1649" r="-696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n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0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7471" y="177074"/>
            <a:ext cx="10451157" cy="867955"/>
          </a:xfrm>
        </p:spPr>
        <p:txBody>
          <a:bodyPr/>
          <a:lstStyle/>
          <a:p>
            <a:r>
              <a:rPr lang="es-ES" dirty="0"/>
              <a:t>Estática Comparada: marco conceptual</a:t>
            </a:r>
          </a:p>
        </p:txBody>
      </p:sp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417170"/>
              </p:ext>
            </p:extLst>
          </p:nvPr>
        </p:nvGraphicFramePr>
        <p:xfrm>
          <a:off x="698432" y="3557589"/>
          <a:ext cx="5034712" cy="210362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807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87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025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025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0141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Año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Tasa de crecimiento %del PBI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Déficit fiscal (como % del </a:t>
                      </a:r>
                      <a:r>
                        <a:rPr lang="es-AR" sz="1100" cap="all" dirty="0" err="1">
                          <a:effectLst/>
                        </a:rPr>
                        <a:t>pBI</a:t>
                      </a:r>
                      <a:r>
                        <a:rPr lang="es-AR" sz="1100" cap="all" dirty="0">
                          <a:effectLst/>
                        </a:rPr>
                        <a:t>)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>
                          <a:effectLst/>
                        </a:rPr>
                        <a:t>Deuda pública (como % del PBI)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35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>
                          <a:effectLst/>
                        </a:rPr>
                        <a:t>2016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-1,00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5,97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60,715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35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>
                          <a:effectLst/>
                        </a:rPr>
                        <a:t>2017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2,77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5,33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60,867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35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>
                          <a:effectLst/>
                        </a:rPr>
                        <a:t>2018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2,90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4,60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59</a:t>
                      </a:r>
                      <a:r>
                        <a:rPr lang="en-US" sz="800" dirty="0">
                          <a:effectLst/>
                        </a:rPr>
                        <a:t> </a:t>
                      </a:r>
                      <a:r>
                        <a:rPr lang="es-AR" sz="1100" dirty="0">
                          <a:effectLst/>
                        </a:rPr>
                        <a:t>,519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87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2019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2,77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>
                          <a:effectLst/>
                        </a:rPr>
                        <a:t>3,13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57,503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98707" y="1227578"/>
            <a:ext cx="98406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Caso 1: proyecciones del Fondo Monetario Internacional para el período que va desde el año 2016 al 2019</a:t>
            </a:r>
            <a:r>
              <a:rPr lang="es-E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Caso 2: proyecciones de la Fundación de Investigaciones Económicas Latinoamericanas (FIEL). A falta de datos para el 2019, asumimos que se mantendrá la tendencia para ese mismo año, con lo que se va a utilizar un +3%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Caso 3: a su vez, se analiza un caso en donde la economía no crece (0% para los 4 años)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Tasa de inflación propuesta por el Banco Central de la Republica Argentina. 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15" name="CuadroTexto 14"/>
          <p:cNvSpPr txBox="1"/>
          <p:nvPr/>
        </p:nvSpPr>
        <p:spPr>
          <a:xfrm>
            <a:off x="698432" y="5669372"/>
            <a:ext cx="50347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Fuente: International</a:t>
            </a:r>
            <a:r>
              <a:rPr lang="en-US" sz="1200" dirty="0" smtClean="0"/>
              <a:t> </a:t>
            </a:r>
            <a:r>
              <a:rPr lang="en-US" sz="1200" dirty="0"/>
              <a:t>Monetary Fund (2016),“World Economic Outlook</a:t>
            </a:r>
            <a:r>
              <a:rPr lang="en-US" sz="1200" dirty="0" smtClean="0"/>
              <a:t>: Too </a:t>
            </a:r>
            <a:r>
              <a:rPr lang="en-US" sz="1200" dirty="0"/>
              <a:t>Slow for Too Long”. </a:t>
            </a:r>
            <a:endParaRPr lang="es-ES" sz="1600" dirty="0"/>
          </a:p>
        </p:txBody>
      </p:sp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64228"/>
              </p:ext>
            </p:extLst>
          </p:nvPr>
        </p:nvGraphicFramePr>
        <p:xfrm>
          <a:off x="5924150" y="3557589"/>
          <a:ext cx="2305450" cy="210362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255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99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213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Año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Tasa de crecimiento %del PBI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19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>
                          <a:effectLst/>
                        </a:rPr>
                        <a:t>2016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-0,3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19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>
                          <a:effectLst/>
                        </a:rPr>
                        <a:t>2017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3,7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19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2018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3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65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2019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3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CuadroTexto 17"/>
          <p:cNvSpPr txBox="1"/>
          <p:nvPr/>
        </p:nvSpPr>
        <p:spPr>
          <a:xfrm>
            <a:off x="5924151" y="5712233"/>
            <a:ext cx="1988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Fuente: FIEL</a:t>
            </a:r>
            <a:endParaRPr lang="es-ES" sz="12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8530371" y="5706705"/>
            <a:ext cx="16934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200" dirty="0" smtClean="0"/>
              <a:t>Fuente: BCRA</a:t>
            </a:r>
            <a:endParaRPr lang="es-ES" sz="1200" dirty="0"/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054132"/>
              </p:ext>
            </p:extLst>
          </p:nvPr>
        </p:nvGraphicFramePr>
        <p:xfrm>
          <a:off x="8419712" y="3557588"/>
          <a:ext cx="2305450" cy="2101898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255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99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278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Año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 smtClean="0">
                          <a:effectLst/>
                        </a:rPr>
                        <a:t>TASA DE INFLACIÓN (%)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3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2016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42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3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2017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3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2018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cap="all" dirty="0">
                          <a:effectLst/>
                        </a:rPr>
                        <a:t>2019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55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47471" y="177074"/>
            <a:ext cx="10451157" cy="867955"/>
          </a:xfrm>
        </p:spPr>
        <p:txBody>
          <a:bodyPr>
            <a:normAutofit/>
          </a:bodyPr>
          <a:lstStyle/>
          <a:p>
            <a:r>
              <a:rPr lang="es-ES" dirty="0"/>
              <a:t>Deuda Implícita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386285" y="2231395"/>
            <a:ext cx="4412343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400" dirty="0" smtClean="0"/>
              <a:t>El nivel de endeudamiento tiene que aumentar para mantener las proyecciones de inflación y déficit fiscal propuestos.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400" dirty="0" smtClean="0"/>
              <a:t>Los pronósticos de una tasa de crecimiento de la economía positivas resultan en un endeudamiento entre el 15 y el 20% menor que en el caso de nulo crecimiento</a:t>
            </a:r>
            <a:r>
              <a:rPr lang="es-AR" sz="1400" dirty="0"/>
              <a:t>.</a:t>
            </a:r>
            <a:endParaRPr lang="es-AR" sz="1400" dirty="0" smtClean="0"/>
          </a:p>
          <a:p>
            <a:endParaRPr lang="es-A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400" dirty="0" smtClean="0"/>
              <a:t>La imposibilidad de uso del impuesto inflacionario resulta en que el gobierno tiene que emitir deuda para financiar el déficit fiscal</a:t>
            </a:r>
            <a:endParaRPr lang="es-E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graphicFrame>
        <p:nvGraphicFramePr>
          <p:cNvPr id="12" name="Gráfico 11"/>
          <p:cNvGraphicFramePr/>
          <p:nvPr>
            <p:extLst>
              <p:ext uri="{D42A27DB-BD31-4B8C-83A1-F6EECF244321}">
                <p14:modId xmlns:p14="http://schemas.microsoft.com/office/powerpoint/2010/main" val="3275783499"/>
              </p:ext>
            </p:extLst>
          </p:nvPr>
        </p:nvGraphicFramePr>
        <p:xfrm>
          <a:off x="288153" y="1971674"/>
          <a:ext cx="6098132" cy="4221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334963" y="1233488"/>
            <a:ext cx="1046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Partiendo de las proyecciones de Déficit Fiscal, Inflación y Tasa de Crecimiento, se obtiene el sendero de endeudamiento público de la economía en la Restricción Presupuestaria Consolidada.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3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2972"/>
            <a:ext cx="2657863" cy="66502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47471" y="177074"/>
            <a:ext cx="10451157" cy="867955"/>
          </a:xfrm>
        </p:spPr>
        <p:txBody>
          <a:bodyPr>
            <a:normAutofit/>
          </a:bodyPr>
          <a:lstStyle/>
          <a:p>
            <a:r>
              <a:rPr lang="es-ES" dirty="0"/>
              <a:t>Inflación Implícita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836229" y="2123848"/>
            <a:ext cx="384628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400" dirty="0" smtClean="0"/>
              <a:t>La inflación posee una tendencia decreciente, pero significativamente mayor a las proyecciones del gobierno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400" dirty="0"/>
              <a:t>Las diferencias generadas por las tasas de crecimiento del FMI y FIEL, que varían entre el 2% y el 3%, generan casi un 20% menor inflación que en el escenario donde la economía no crece.</a:t>
            </a:r>
          </a:p>
          <a:p>
            <a:endParaRPr lang="es-A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400" dirty="0"/>
              <a:t>El crecimiento es la variable fundamental para entender la proyección de la inflación.</a:t>
            </a:r>
          </a:p>
          <a:p>
            <a:endParaRPr lang="es-A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1400" dirty="0"/>
              <a:t>Solo cuando las autoridades fiscales decidan disminuir el déficit fiscal, y por consiguiente el déficit fiscal a un nivel sostenible para la economía, la inflación disminuirá a los niveles deseados</a:t>
            </a:r>
            <a:endParaRPr lang="es-E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1600" dirty="0"/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648127957"/>
              </p:ext>
            </p:extLst>
          </p:nvPr>
        </p:nvGraphicFramePr>
        <p:xfrm>
          <a:off x="322978" y="1952626"/>
          <a:ext cx="6096872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34963" y="1233488"/>
            <a:ext cx="10463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Partiendo de las proyecciones de Déficit Fiscal, Endeudamiento Público y Tasa de Crecimiento, se obtiene el sendero de Inflación de la economía en la Restricción Presupuestaria Consolidada.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27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1071</TotalTime>
  <Words>1124</Words>
  <Application>Microsoft Office PowerPoint</Application>
  <PresentationFormat>Panorámica</PresentationFormat>
  <Paragraphs>149</Paragraphs>
  <Slides>11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 Math</vt:lpstr>
      <vt:lpstr>Century Schoolbook</vt:lpstr>
      <vt:lpstr>Courier New</vt:lpstr>
      <vt:lpstr>Times New Roman</vt:lpstr>
      <vt:lpstr>Wingdings 2</vt:lpstr>
      <vt:lpstr>View</vt:lpstr>
      <vt:lpstr>COORDINACIÓN DE LA POLÍTICA MONETARIA Y FISCAL EN ARGENTINA  ANÁLISIS Y PROYECCIONES DE MEDIANO PLAZO</vt:lpstr>
      <vt:lpstr>Introducción</vt:lpstr>
      <vt:lpstr>Introducción</vt:lpstr>
      <vt:lpstr>Estimación de la demanda de dinero (1)</vt:lpstr>
      <vt:lpstr>Estimación de la demanda de dinero (2)</vt:lpstr>
      <vt:lpstr>Restricción Presupuestaria Consolidada del Gobierno</vt:lpstr>
      <vt:lpstr>Estática Comparada: marco conceptual</vt:lpstr>
      <vt:lpstr>Deuda Implícita</vt:lpstr>
      <vt:lpstr>Inflación Implícita</vt:lpstr>
      <vt:lpstr>Déficit Implícito</vt:lpstr>
      <vt:lpstr>Conclusión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Facundo</dc:creator>
  <cp:lastModifiedBy>Facundo</cp:lastModifiedBy>
  <cp:revision>67</cp:revision>
  <dcterms:created xsi:type="dcterms:W3CDTF">2016-07-30T21:08:43Z</dcterms:created>
  <dcterms:modified xsi:type="dcterms:W3CDTF">2016-08-05T13:31:24Z</dcterms:modified>
</cp:coreProperties>
</file>