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drawings/drawing1.xml" ContentType="application/vnd.openxmlformats-officedocument.drawingml.chartshapes+xml"/>
  <Override PartName="/ppt/charts/chart3.xml" ContentType="application/vnd.openxmlformats-officedocument.drawingml.chart+xml"/>
  <Override PartName="/ppt/drawings/drawing2.xml" ContentType="application/vnd.openxmlformats-officedocument.drawingml.chartshapes+xml"/>
  <Override PartName="/ppt/charts/chart4.xml" ContentType="application/vnd.openxmlformats-officedocument.drawingml.chart+xml"/>
  <Override PartName="/ppt/drawings/drawing3.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39"/>
  </p:notesMasterIdLst>
  <p:sldIdLst>
    <p:sldId id="256" r:id="rId2"/>
    <p:sldId id="294" r:id="rId3"/>
    <p:sldId id="312" r:id="rId4"/>
    <p:sldId id="258" r:id="rId5"/>
    <p:sldId id="296" r:id="rId6"/>
    <p:sldId id="297" r:id="rId7"/>
    <p:sldId id="260" r:id="rId8"/>
    <p:sldId id="264" r:id="rId9"/>
    <p:sldId id="318" r:id="rId10"/>
    <p:sldId id="304" r:id="rId11"/>
    <p:sldId id="313" r:id="rId12"/>
    <p:sldId id="306" r:id="rId13"/>
    <p:sldId id="303" r:id="rId14"/>
    <p:sldId id="311" r:id="rId15"/>
    <p:sldId id="267" r:id="rId16"/>
    <p:sldId id="307" r:id="rId17"/>
    <p:sldId id="308" r:id="rId18"/>
    <p:sldId id="268" r:id="rId19"/>
    <p:sldId id="299" r:id="rId20"/>
    <p:sldId id="300" r:id="rId21"/>
    <p:sldId id="310" r:id="rId22"/>
    <p:sldId id="287" r:id="rId23"/>
    <p:sldId id="301" r:id="rId24"/>
    <p:sldId id="271" r:id="rId25"/>
    <p:sldId id="302" r:id="rId26"/>
    <p:sldId id="289" r:id="rId27"/>
    <p:sldId id="290" r:id="rId28"/>
    <p:sldId id="288" r:id="rId29"/>
    <p:sldId id="273" r:id="rId30"/>
    <p:sldId id="295" r:id="rId31"/>
    <p:sldId id="274" r:id="rId32"/>
    <p:sldId id="276" r:id="rId33"/>
    <p:sldId id="278" r:id="rId34"/>
    <p:sldId id="309" r:id="rId35"/>
    <p:sldId id="314" r:id="rId36"/>
    <p:sldId id="316" r:id="rId37"/>
    <p:sldId id="317" r:id="rId38"/>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204" autoAdjust="0"/>
  </p:normalViewPr>
  <p:slideViewPr>
    <p:cSldViewPr>
      <p:cViewPr>
        <p:scale>
          <a:sx n="70" d="100"/>
          <a:sy n="70" d="100"/>
        </p:scale>
        <p:origin x="-138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A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u="sng"/>
            </a:pPr>
            <a:r>
              <a:rPr lang="es-AR" u="sng"/>
              <a:t>Cadena</a:t>
            </a:r>
            <a:r>
              <a:rPr lang="es-AR" u="sng" baseline="0"/>
              <a:t> de Valor  (1 Tn Eucalipto)</a:t>
            </a:r>
            <a:endParaRPr lang="es-AR" u="sng"/>
          </a:p>
        </c:rich>
      </c:tx>
      <c:layout/>
      <c:overlay val="0"/>
      <c:spPr>
        <a:noFill/>
        <a:ln w="25400">
          <a:noFill/>
        </a:ln>
      </c:spPr>
    </c:title>
    <c:autoTitleDeleted val="0"/>
    <c:plotArea>
      <c:layout/>
      <c:barChart>
        <c:barDir val="col"/>
        <c:grouping val="clustered"/>
        <c:varyColors val="0"/>
        <c:ser>
          <c:idx val="0"/>
          <c:order val="0"/>
          <c:tx>
            <c:strRef>
              <c:f>'Cadena de Valor'!$B$2</c:f>
              <c:strCache>
                <c:ptCount val="1"/>
                <c:pt idx="0">
                  <c:v>Valor Agregado(uS$/Tn)</c:v>
                </c:pt>
              </c:strCache>
            </c:strRef>
          </c:tx>
          <c:invertIfNegative val="0"/>
          <c:dLbls>
            <c:spPr>
              <a:noFill/>
              <a:ln w="25400">
                <a:noFill/>
              </a:ln>
            </c:spPr>
            <c:showLegendKey val="0"/>
            <c:showVal val="1"/>
            <c:showCatName val="0"/>
            <c:showSerName val="0"/>
            <c:showPercent val="0"/>
            <c:showBubbleSize val="0"/>
            <c:showLeaderLines val="0"/>
          </c:dLbls>
          <c:cat>
            <c:strRef>
              <c:f>'Cadena de Valor'!$A$3:$A$7</c:f>
              <c:strCache>
                <c:ptCount val="5"/>
                <c:pt idx="0">
                  <c:v>Monte en Pie</c:v>
                </c:pt>
                <c:pt idx="1">
                  <c:v>Madera en playa de monte sobre camión</c:v>
                </c:pt>
                <c:pt idx="2">
                  <c:v>Madera puesta en planta industrial</c:v>
                </c:pt>
                <c:pt idx="3">
                  <c:v>Madera procesada (tabla estandar)</c:v>
                </c:pt>
                <c:pt idx="4">
                  <c:v>Madera procesada (tabla seca)</c:v>
                </c:pt>
              </c:strCache>
            </c:strRef>
          </c:cat>
          <c:val>
            <c:numRef>
              <c:f>'Cadena de Valor'!$B$3:$B$7</c:f>
              <c:numCache>
                <c:formatCode>General</c:formatCode>
                <c:ptCount val="5"/>
                <c:pt idx="0">
                  <c:v>40</c:v>
                </c:pt>
                <c:pt idx="1">
                  <c:v>48</c:v>
                </c:pt>
                <c:pt idx="2">
                  <c:v>54</c:v>
                </c:pt>
                <c:pt idx="3" formatCode="0">
                  <c:v>197.86666666666667</c:v>
                </c:pt>
                <c:pt idx="4" formatCode="0">
                  <c:v>263.82222222222219</c:v>
                </c:pt>
              </c:numCache>
            </c:numRef>
          </c:val>
        </c:ser>
        <c:ser>
          <c:idx val="1"/>
          <c:order val="1"/>
          <c:tx>
            <c:strRef>
              <c:f>'Cadena de Valor'!$C$2</c:f>
              <c:strCache>
                <c:ptCount val="1"/>
                <c:pt idx="0">
                  <c:v>Acumulado </c:v>
                </c:pt>
              </c:strCache>
            </c:strRef>
          </c:tx>
          <c:invertIfNegative val="0"/>
          <c:dLbls>
            <c:spPr>
              <a:noFill/>
              <a:ln w="25400">
                <a:noFill/>
              </a:ln>
            </c:spPr>
            <c:showLegendKey val="0"/>
            <c:showVal val="1"/>
            <c:showCatName val="0"/>
            <c:showSerName val="0"/>
            <c:showPercent val="0"/>
            <c:showBubbleSize val="0"/>
            <c:showLeaderLines val="0"/>
          </c:dLbls>
          <c:val>
            <c:numRef>
              <c:f>'Cadena de Valor'!$C$3:$C$7</c:f>
              <c:numCache>
                <c:formatCode>General</c:formatCode>
                <c:ptCount val="5"/>
                <c:pt idx="0">
                  <c:v>40</c:v>
                </c:pt>
                <c:pt idx="1">
                  <c:v>88</c:v>
                </c:pt>
                <c:pt idx="2">
                  <c:v>142</c:v>
                </c:pt>
                <c:pt idx="3" formatCode="0">
                  <c:v>339.86666666666667</c:v>
                </c:pt>
                <c:pt idx="4" formatCode="0">
                  <c:v>603.68888888888887</c:v>
                </c:pt>
              </c:numCache>
            </c:numRef>
          </c:val>
        </c:ser>
        <c:dLbls>
          <c:showLegendKey val="0"/>
          <c:showVal val="0"/>
          <c:showCatName val="0"/>
          <c:showSerName val="0"/>
          <c:showPercent val="0"/>
          <c:showBubbleSize val="0"/>
        </c:dLbls>
        <c:gapWidth val="75"/>
        <c:overlap val="-25"/>
        <c:axId val="34487296"/>
        <c:axId val="34489088"/>
      </c:barChart>
      <c:catAx>
        <c:axId val="34487296"/>
        <c:scaling>
          <c:orientation val="minMax"/>
        </c:scaling>
        <c:delete val="0"/>
        <c:axPos val="b"/>
        <c:numFmt formatCode="General" sourceLinked="1"/>
        <c:majorTickMark val="none"/>
        <c:minorTickMark val="none"/>
        <c:tickLblPos val="nextTo"/>
        <c:crossAx val="34489088"/>
        <c:crosses val="autoZero"/>
        <c:auto val="1"/>
        <c:lblAlgn val="ctr"/>
        <c:lblOffset val="100"/>
        <c:noMultiLvlLbl val="0"/>
      </c:catAx>
      <c:valAx>
        <c:axId val="34489088"/>
        <c:scaling>
          <c:orientation val="minMax"/>
        </c:scaling>
        <c:delete val="0"/>
        <c:axPos val="l"/>
        <c:majorGridlines/>
        <c:numFmt formatCode="General" sourceLinked="1"/>
        <c:majorTickMark val="none"/>
        <c:minorTickMark val="none"/>
        <c:tickLblPos val="nextTo"/>
        <c:spPr>
          <a:ln w="9525">
            <a:noFill/>
          </a:ln>
        </c:spPr>
        <c:crossAx val="34487296"/>
        <c:crosses val="autoZero"/>
        <c:crossBetween val="between"/>
      </c:valAx>
    </c:plotArea>
    <c:legend>
      <c:legendPos val="b"/>
      <c:layout/>
      <c:overlay val="0"/>
    </c:legend>
    <c:plotVisOnly val="1"/>
    <c:dispBlanksAs val="gap"/>
    <c:showDLblsOverMax val="0"/>
  </c:chart>
  <c:spPr>
    <a:ln>
      <a:solidFill>
        <a:schemeClr val="tx1"/>
      </a:solid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A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TIR Vs</a:t>
            </a:r>
            <a:r>
              <a:rPr lang="en-US" baseline="0"/>
              <a:t> RENDIMIENTO</a:t>
            </a:r>
            <a:endParaRPr lang="en-US"/>
          </a:p>
        </c:rich>
      </c:tx>
      <c:layout/>
      <c:overlay val="0"/>
    </c:title>
    <c:autoTitleDeleted val="0"/>
    <c:plotArea>
      <c:layout/>
      <c:lineChart>
        <c:grouping val="stacked"/>
        <c:varyColors val="0"/>
        <c:ser>
          <c:idx val="1"/>
          <c:order val="0"/>
          <c:tx>
            <c:strRef>
              <c:f>SENSIBILIDAD!$B$2</c:f>
              <c:strCache>
                <c:ptCount val="1"/>
                <c:pt idx="0">
                  <c:v>TIR (%)</c:v>
                </c:pt>
              </c:strCache>
            </c:strRef>
          </c:tx>
          <c:dLbls>
            <c:showLegendKey val="0"/>
            <c:showVal val="1"/>
            <c:showCatName val="0"/>
            <c:showSerName val="0"/>
            <c:showPercent val="0"/>
            <c:showBubbleSize val="0"/>
            <c:showLeaderLines val="0"/>
          </c:dLbls>
          <c:cat>
            <c:numRef>
              <c:f>SENSIBILIDAD!$A$3:$A$7</c:f>
              <c:numCache>
                <c:formatCode>General</c:formatCode>
                <c:ptCount val="5"/>
                <c:pt idx="0">
                  <c:v>40</c:v>
                </c:pt>
                <c:pt idx="1">
                  <c:v>45</c:v>
                </c:pt>
                <c:pt idx="2">
                  <c:v>50</c:v>
                </c:pt>
                <c:pt idx="3">
                  <c:v>55</c:v>
                </c:pt>
                <c:pt idx="4">
                  <c:v>60</c:v>
                </c:pt>
              </c:numCache>
            </c:numRef>
          </c:cat>
          <c:val>
            <c:numRef>
              <c:f>SENSIBILIDAD!$B$3:$B$7</c:f>
              <c:numCache>
                <c:formatCode>General</c:formatCode>
                <c:ptCount val="5"/>
                <c:pt idx="0">
                  <c:v>-18</c:v>
                </c:pt>
                <c:pt idx="1">
                  <c:v>8</c:v>
                </c:pt>
                <c:pt idx="2">
                  <c:v>21</c:v>
                </c:pt>
                <c:pt idx="3">
                  <c:v>31</c:v>
                </c:pt>
                <c:pt idx="4">
                  <c:v>40</c:v>
                </c:pt>
              </c:numCache>
            </c:numRef>
          </c:val>
          <c:smooth val="0"/>
        </c:ser>
        <c:dLbls>
          <c:showLegendKey val="0"/>
          <c:showVal val="0"/>
          <c:showCatName val="0"/>
          <c:showSerName val="0"/>
          <c:showPercent val="0"/>
          <c:showBubbleSize val="0"/>
        </c:dLbls>
        <c:hiLowLines/>
        <c:marker val="1"/>
        <c:smooth val="0"/>
        <c:axId val="35594240"/>
        <c:axId val="35596160"/>
      </c:lineChart>
      <c:catAx>
        <c:axId val="35594240"/>
        <c:scaling>
          <c:orientation val="minMax"/>
        </c:scaling>
        <c:delete val="0"/>
        <c:axPos val="b"/>
        <c:title>
          <c:tx>
            <c:rich>
              <a:bodyPr/>
              <a:lstStyle/>
              <a:p>
                <a:pPr>
                  <a:defRPr/>
                </a:pPr>
                <a:r>
                  <a:rPr lang="es-AR"/>
                  <a:t>Rendimiento (%)</a:t>
                </a:r>
              </a:p>
            </c:rich>
          </c:tx>
          <c:layout/>
          <c:overlay val="0"/>
        </c:title>
        <c:numFmt formatCode="General" sourceLinked="1"/>
        <c:majorTickMark val="none"/>
        <c:minorTickMark val="none"/>
        <c:tickLblPos val="nextTo"/>
        <c:crossAx val="35596160"/>
        <c:crosses val="autoZero"/>
        <c:auto val="1"/>
        <c:lblAlgn val="ctr"/>
        <c:lblOffset val="100"/>
        <c:noMultiLvlLbl val="0"/>
      </c:catAx>
      <c:valAx>
        <c:axId val="35596160"/>
        <c:scaling>
          <c:orientation val="minMax"/>
        </c:scaling>
        <c:delete val="0"/>
        <c:axPos val="l"/>
        <c:majorGridlines/>
        <c:title>
          <c:tx>
            <c:rich>
              <a:bodyPr/>
              <a:lstStyle/>
              <a:p>
                <a:pPr>
                  <a:defRPr/>
                </a:pPr>
                <a:r>
                  <a:rPr lang="en-US"/>
                  <a:t>TIR</a:t>
                </a:r>
              </a:p>
            </c:rich>
          </c:tx>
          <c:layout/>
          <c:overlay val="0"/>
        </c:title>
        <c:numFmt formatCode="General" sourceLinked="0"/>
        <c:majorTickMark val="out"/>
        <c:minorTickMark val="none"/>
        <c:tickLblPos val="nextTo"/>
        <c:crossAx val="35594240"/>
        <c:crossesAt val="1"/>
        <c:crossBetween val="between"/>
      </c:valAx>
    </c:plotArea>
    <c:legend>
      <c:legendPos val="r"/>
      <c:layout/>
      <c:overlay val="0"/>
    </c:legend>
    <c:plotVisOnly val="1"/>
    <c:dispBlanksAs val="zero"/>
    <c:showDLblsOverMax val="0"/>
  </c:chart>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A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TIR Vs Precio</a:t>
            </a:r>
          </a:p>
        </c:rich>
      </c:tx>
      <c:layout/>
      <c:overlay val="0"/>
    </c:title>
    <c:autoTitleDeleted val="0"/>
    <c:plotArea>
      <c:layout/>
      <c:lineChart>
        <c:grouping val="stacked"/>
        <c:varyColors val="0"/>
        <c:ser>
          <c:idx val="0"/>
          <c:order val="0"/>
          <c:tx>
            <c:strRef>
              <c:f>SENSIBILIDAD!$B$24</c:f>
              <c:strCache>
                <c:ptCount val="1"/>
                <c:pt idx="0">
                  <c:v>TIR (%)</c:v>
                </c:pt>
              </c:strCache>
            </c:strRef>
          </c:tx>
          <c:dLbls>
            <c:showLegendKey val="0"/>
            <c:showVal val="1"/>
            <c:showCatName val="0"/>
            <c:showSerName val="0"/>
            <c:showPercent val="0"/>
            <c:showBubbleSize val="0"/>
            <c:showLeaderLines val="0"/>
          </c:dLbls>
          <c:cat>
            <c:numRef>
              <c:f>SENSIBILIDAD!$A$25:$A$32</c:f>
              <c:numCache>
                <c:formatCode>General</c:formatCode>
                <c:ptCount val="8"/>
                <c:pt idx="0">
                  <c:v>2</c:v>
                </c:pt>
                <c:pt idx="1">
                  <c:v>2.5</c:v>
                </c:pt>
                <c:pt idx="2">
                  <c:v>3</c:v>
                </c:pt>
                <c:pt idx="3">
                  <c:v>3.5</c:v>
                </c:pt>
                <c:pt idx="4">
                  <c:v>4</c:v>
                </c:pt>
                <c:pt idx="5">
                  <c:v>4.5</c:v>
                </c:pt>
                <c:pt idx="6">
                  <c:v>5</c:v>
                </c:pt>
                <c:pt idx="7">
                  <c:v>5.5</c:v>
                </c:pt>
              </c:numCache>
            </c:numRef>
          </c:cat>
          <c:val>
            <c:numRef>
              <c:f>SENSIBILIDAD!$B$25:$B$32</c:f>
              <c:numCache>
                <c:formatCode>General</c:formatCode>
                <c:ptCount val="8"/>
                <c:pt idx="0">
                  <c:v>2</c:v>
                </c:pt>
                <c:pt idx="1">
                  <c:v>10</c:v>
                </c:pt>
                <c:pt idx="2">
                  <c:v>17</c:v>
                </c:pt>
                <c:pt idx="3">
                  <c:v>22</c:v>
                </c:pt>
                <c:pt idx="4">
                  <c:v>27</c:v>
                </c:pt>
                <c:pt idx="5">
                  <c:v>32</c:v>
                </c:pt>
                <c:pt idx="6">
                  <c:v>36</c:v>
                </c:pt>
                <c:pt idx="7">
                  <c:v>41</c:v>
                </c:pt>
              </c:numCache>
            </c:numRef>
          </c:val>
          <c:smooth val="0"/>
        </c:ser>
        <c:dLbls>
          <c:showLegendKey val="0"/>
          <c:showVal val="0"/>
          <c:showCatName val="0"/>
          <c:showSerName val="0"/>
          <c:showPercent val="0"/>
          <c:showBubbleSize val="0"/>
        </c:dLbls>
        <c:hiLowLines/>
        <c:marker val="1"/>
        <c:smooth val="0"/>
        <c:axId val="35704192"/>
        <c:axId val="35710464"/>
      </c:lineChart>
      <c:catAx>
        <c:axId val="35704192"/>
        <c:scaling>
          <c:orientation val="minMax"/>
        </c:scaling>
        <c:delete val="0"/>
        <c:axPos val="b"/>
        <c:title>
          <c:tx>
            <c:rich>
              <a:bodyPr/>
              <a:lstStyle/>
              <a:p>
                <a:pPr>
                  <a:defRPr/>
                </a:pPr>
                <a:r>
                  <a:rPr lang="es-AR"/>
                  <a:t>Precio madera</a:t>
                </a:r>
                <a:r>
                  <a:rPr lang="es-AR" baseline="0"/>
                  <a:t> </a:t>
                </a:r>
                <a:r>
                  <a:rPr lang="es-AR"/>
                  <a:t>Ecalipto</a:t>
                </a:r>
                <a:r>
                  <a:rPr lang="es-AR" baseline="0"/>
                  <a:t> ($/p2)</a:t>
                </a:r>
                <a:endParaRPr lang="es-AR"/>
              </a:p>
            </c:rich>
          </c:tx>
          <c:layout/>
          <c:overlay val="0"/>
        </c:title>
        <c:numFmt formatCode="General" sourceLinked="1"/>
        <c:majorTickMark val="none"/>
        <c:minorTickMark val="none"/>
        <c:tickLblPos val="nextTo"/>
        <c:crossAx val="35710464"/>
        <c:crosses val="autoZero"/>
        <c:auto val="1"/>
        <c:lblAlgn val="ctr"/>
        <c:lblOffset val="100"/>
        <c:noMultiLvlLbl val="0"/>
      </c:catAx>
      <c:valAx>
        <c:axId val="35710464"/>
        <c:scaling>
          <c:orientation val="minMax"/>
          <c:max val="60"/>
          <c:min val="0"/>
        </c:scaling>
        <c:delete val="0"/>
        <c:axPos val="l"/>
        <c:majorGridlines/>
        <c:title>
          <c:tx>
            <c:rich>
              <a:bodyPr/>
              <a:lstStyle/>
              <a:p>
                <a:pPr>
                  <a:defRPr/>
                </a:pPr>
                <a:r>
                  <a:rPr lang="es-AR"/>
                  <a:t>TIR</a:t>
                </a:r>
              </a:p>
            </c:rich>
          </c:tx>
          <c:layout/>
          <c:overlay val="0"/>
        </c:title>
        <c:numFmt formatCode="General" sourceLinked="1"/>
        <c:majorTickMark val="out"/>
        <c:minorTickMark val="none"/>
        <c:tickLblPos val="nextTo"/>
        <c:crossAx val="35704192"/>
        <c:crosses val="autoZero"/>
        <c:crossBetween val="between"/>
        <c:majorUnit val="5"/>
      </c:valAx>
    </c:plotArea>
    <c:legend>
      <c:legendPos val="r"/>
      <c:layout/>
      <c:overlay val="0"/>
    </c:legend>
    <c:plotVisOnly val="1"/>
    <c:dispBlanksAs val="zero"/>
    <c:showDLblsOverMax val="0"/>
  </c:chart>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A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TIR Vs Costo</a:t>
            </a:r>
          </a:p>
        </c:rich>
      </c:tx>
      <c:layout/>
      <c:overlay val="0"/>
    </c:title>
    <c:autoTitleDeleted val="0"/>
    <c:plotArea>
      <c:layout/>
      <c:lineChart>
        <c:grouping val="stacked"/>
        <c:varyColors val="0"/>
        <c:ser>
          <c:idx val="0"/>
          <c:order val="0"/>
          <c:tx>
            <c:strRef>
              <c:f>SENSIBILIDAD!$B$44</c:f>
              <c:strCache>
                <c:ptCount val="1"/>
                <c:pt idx="0">
                  <c:v>TIR (%)</c:v>
                </c:pt>
              </c:strCache>
            </c:strRef>
          </c:tx>
          <c:dLbls>
            <c:showLegendKey val="0"/>
            <c:showVal val="1"/>
            <c:showCatName val="0"/>
            <c:showSerName val="0"/>
            <c:showPercent val="0"/>
            <c:showBubbleSize val="0"/>
            <c:showLeaderLines val="0"/>
          </c:dLbls>
          <c:cat>
            <c:numRef>
              <c:f>SENSIBILIDAD!$A$45:$A$50</c:f>
              <c:numCache>
                <c:formatCode>General</c:formatCode>
                <c:ptCount val="6"/>
                <c:pt idx="0">
                  <c:v>400</c:v>
                </c:pt>
                <c:pt idx="1">
                  <c:v>500</c:v>
                </c:pt>
                <c:pt idx="2">
                  <c:v>600</c:v>
                </c:pt>
                <c:pt idx="3">
                  <c:v>700</c:v>
                </c:pt>
                <c:pt idx="4">
                  <c:v>800</c:v>
                </c:pt>
                <c:pt idx="5">
                  <c:v>900</c:v>
                </c:pt>
              </c:numCache>
            </c:numRef>
          </c:cat>
          <c:val>
            <c:numRef>
              <c:f>SENSIBILIDAD!$B$45:$B$50</c:f>
              <c:numCache>
                <c:formatCode>General</c:formatCode>
                <c:ptCount val="6"/>
                <c:pt idx="0">
                  <c:v>53</c:v>
                </c:pt>
                <c:pt idx="1">
                  <c:v>44</c:v>
                </c:pt>
                <c:pt idx="2">
                  <c:v>35</c:v>
                </c:pt>
                <c:pt idx="3">
                  <c:v>27</c:v>
                </c:pt>
                <c:pt idx="4">
                  <c:v>18</c:v>
                </c:pt>
                <c:pt idx="5">
                  <c:v>8</c:v>
                </c:pt>
              </c:numCache>
            </c:numRef>
          </c:val>
          <c:smooth val="0"/>
        </c:ser>
        <c:dLbls>
          <c:showLegendKey val="0"/>
          <c:showVal val="0"/>
          <c:showCatName val="0"/>
          <c:showSerName val="0"/>
          <c:showPercent val="0"/>
          <c:showBubbleSize val="0"/>
        </c:dLbls>
        <c:hiLowLines/>
        <c:marker val="1"/>
        <c:smooth val="0"/>
        <c:axId val="36002816"/>
        <c:axId val="36009088"/>
      </c:lineChart>
      <c:catAx>
        <c:axId val="36002816"/>
        <c:scaling>
          <c:orientation val="minMax"/>
        </c:scaling>
        <c:delete val="0"/>
        <c:axPos val="b"/>
        <c:title>
          <c:tx>
            <c:rich>
              <a:bodyPr/>
              <a:lstStyle/>
              <a:p>
                <a:pPr>
                  <a:defRPr/>
                </a:pPr>
                <a:r>
                  <a:rPr lang="es-AR"/>
                  <a:t>Costo</a:t>
                </a:r>
                <a:r>
                  <a:rPr lang="es-AR" baseline="0"/>
                  <a:t> Trozas</a:t>
                </a:r>
                <a:r>
                  <a:rPr lang="es-AR"/>
                  <a:t> Ecalipto</a:t>
                </a:r>
                <a:r>
                  <a:rPr lang="es-AR" baseline="0"/>
                  <a:t> ($/tn)</a:t>
                </a:r>
                <a:endParaRPr lang="es-AR"/>
              </a:p>
            </c:rich>
          </c:tx>
          <c:layout/>
          <c:overlay val="0"/>
        </c:title>
        <c:numFmt formatCode="General" sourceLinked="1"/>
        <c:majorTickMark val="none"/>
        <c:minorTickMark val="none"/>
        <c:tickLblPos val="nextTo"/>
        <c:crossAx val="36009088"/>
        <c:crosses val="autoZero"/>
        <c:auto val="1"/>
        <c:lblAlgn val="ctr"/>
        <c:lblOffset val="100"/>
        <c:noMultiLvlLbl val="0"/>
      </c:catAx>
      <c:valAx>
        <c:axId val="36009088"/>
        <c:scaling>
          <c:orientation val="minMax"/>
        </c:scaling>
        <c:delete val="0"/>
        <c:axPos val="l"/>
        <c:majorGridlines/>
        <c:title>
          <c:tx>
            <c:rich>
              <a:bodyPr/>
              <a:lstStyle/>
              <a:p>
                <a:pPr>
                  <a:defRPr/>
                </a:pPr>
                <a:r>
                  <a:rPr lang="es-AR"/>
                  <a:t>TIR</a:t>
                </a:r>
              </a:p>
            </c:rich>
          </c:tx>
          <c:layout/>
          <c:overlay val="0"/>
        </c:title>
        <c:numFmt formatCode="General" sourceLinked="1"/>
        <c:majorTickMark val="out"/>
        <c:minorTickMark val="none"/>
        <c:tickLblPos val="nextTo"/>
        <c:crossAx val="36002816"/>
        <c:crosses val="autoZero"/>
        <c:crossBetween val="between"/>
      </c:valAx>
    </c:plotArea>
    <c:legend>
      <c:legendPos val="r"/>
      <c:layout/>
      <c:overlay val="0"/>
    </c:legend>
    <c:plotVisOnly val="1"/>
    <c:dispBlanksAs val="zero"/>
    <c:showDLblsOverMax val="0"/>
  </c:chart>
  <c:externalData r:id="rId1">
    <c:autoUpdate val="0"/>
  </c:externalData>
  <c:userShapes r:id="rId2"/>
</c:chartSpace>
</file>

<file path=ppt/diagrams/_rels/data2.xml.rels><?xml version="1.0" encoding="UTF-8" standalone="yes"?>
<Relationships xmlns="http://schemas.openxmlformats.org/package/2006/relationships"><Relationship Id="rId1" Type="http://schemas.openxmlformats.org/officeDocument/2006/relationships/image" Target="../media/image31.png"/></Relationships>
</file>

<file path=ppt/diagrams/_rels/drawing2.xml.rels><?xml version="1.0" encoding="UTF-8" standalone="yes"?>
<Relationships xmlns="http://schemas.openxmlformats.org/package/2006/relationships"><Relationship Id="rId1" Type="http://schemas.openxmlformats.org/officeDocument/2006/relationships/image" Target="../media/image3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468B85-48EA-4C8A-A84F-4CDAB91D4BC8}"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AR"/>
        </a:p>
      </dgm:t>
    </dgm:pt>
    <dgm:pt modelId="{F7C6C0B6-EDC7-47EC-89DB-9E423EB9D46E}">
      <dgm:prSet phldrT="[Texto]" custT="1"/>
      <dgm:spPr/>
      <dgm:t>
        <a:bodyPr/>
        <a:lstStyle/>
        <a:p>
          <a:r>
            <a:rPr lang="es-AR" sz="2400" dirty="0" smtClean="0"/>
            <a:t>Director del Proyecto</a:t>
          </a:r>
        </a:p>
        <a:p>
          <a:r>
            <a:rPr lang="es-AR" sz="2400" dirty="0" smtClean="0"/>
            <a:t>Ing. Lucas Roger</a:t>
          </a:r>
          <a:endParaRPr lang="es-AR" sz="2400" dirty="0"/>
        </a:p>
      </dgm:t>
    </dgm:pt>
    <dgm:pt modelId="{88FFCB85-7E3B-48F0-B1F0-79F7B2A69B35}" type="parTrans" cxnId="{304E857B-3DC3-4F7F-B468-A13C7FE7543A}">
      <dgm:prSet/>
      <dgm:spPr/>
      <dgm:t>
        <a:bodyPr/>
        <a:lstStyle/>
        <a:p>
          <a:endParaRPr lang="es-AR" sz="1600"/>
        </a:p>
      </dgm:t>
    </dgm:pt>
    <dgm:pt modelId="{618AABEA-000D-452C-8003-E747791AB311}" type="sibTrans" cxnId="{304E857B-3DC3-4F7F-B468-A13C7FE7543A}">
      <dgm:prSet/>
      <dgm:spPr/>
      <dgm:t>
        <a:bodyPr/>
        <a:lstStyle/>
        <a:p>
          <a:endParaRPr lang="es-AR" sz="1600"/>
        </a:p>
      </dgm:t>
    </dgm:pt>
    <dgm:pt modelId="{6B447823-B589-45FE-9EF7-3E88355C5A5D}">
      <dgm:prSet phldrT="[Texto]" custT="1"/>
      <dgm:spPr/>
      <dgm:t>
        <a:bodyPr/>
        <a:lstStyle/>
        <a:p>
          <a:r>
            <a:rPr lang="es-AR" sz="2000" b="1" dirty="0" smtClean="0"/>
            <a:t>Asesor Comercial Gerentes Ventas</a:t>
          </a:r>
        </a:p>
        <a:p>
          <a:r>
            <a:rPr lang="es-AR" sz="2000" dirty="0" smtClean="0"/>
            <a:t>Ing. </a:t>
          </a:r>
          <a:r>
            <a:rPr lang="es-AR" sz="2000" dirty="0" err="1" smtClean="0"/>
            <a:t>Raul</a:t>
          </a:r>
          <a:r>
            <a:rPr lang="es-AR" sz="2000" dirty="0" smtClean="0"/>
            <a:t> </a:t>
          </a:r>
          <a:r>
            <a:rPr lang="es-AR" sz="2000" dirty="0" err="1" smtClean="0"/>
            <a:t>Bordini</a:t>
          </a:r>
          <a:r>
            <a:rPr lang="es-AR" sz="2000" dirty="0" smtClean="0"/>
            <a:t> </a:t>
          </a:r>
          <a:endParaRPr lang="es-AR" sz="2000" dirty="0"/>
        </a:p>
      </dgm:t>
    </dgm:pt>
    <dgm:pt modelId="{C4FA49C2-1E30-4FC5-BD09-1063A3539972}" type="parTrans" cxnId="{9C388C20-BCA4-415F-981F-660BFA01B244}">
      <dgm:prSet/>
      <dgm:spPr/>
      <dgm:t>
        <a:bodyPr/>
        <a:lstStyle/>
        <a:p>
          <a:endParaRPr lang="es-AR" sz="1600"/>
        </a:p>
      </dgm:t>
    </dgm:pt>
    <dgm:pt modelId="{B0E2539C-C027-4151-87E8-158699846A23}" type="sibTrans" cxnId="{9C388C20-BCA4-415F-981F-660BFA01B244}">
      <dgm:prSet/>
      <dgm:spPr/>
      <dgm:t>
        <a:bodyPr/>
        <a:lstStyle/>
        <a:p>
          <a:endParaRPr lang="es-AR" sz="1600"/>
        </a:p>
      </dgm:t>
    </dgm:pt>
    <dgm:pt modelId="{FD2AD61B-1018-4C6A-A7FC-65886C6A008C}">
      <dgm:prSet phldrT="[Texto]" custT="1"/>
      <dgm:spPr/>
      <dgm:t>
        <a:bodyPr/>
        <a:lstStyle/>
        <a:p>
          <a:r>
            <a:rPr lang="es-AR" sz="2000" b="1" dirty="0" smtClean="0"/>
            <a:t>Asesor Calidad &amp; Producción </a:t>
          </a:r>
        </a:p>
        <a:p>
          <a:r>
            <a:rPr lang="es-AR" sz="2000" b="1" dirty="0" smtClean="0"/>
            <a:t>Gerente de Producción</a:t>
          </a:r>
        </a:p>
        <a:p>
          <a:r>
            <a:rPr lang="es-AR" sz="1800" dirty="0" smtClean="0"/>
            <a:t>Ing. Gastón </a:t>
          </a:r>
          <a:r>
            <a:rPr lang="es-AR" sz="1800" dirty="0" err="1" smtClean="0"/>
            <a:t>Bordini</a:t>
          </a:r>
          <a:r>
            <a:rPr lang="es-AR" sz="1800" dirty="0" smtClean="0"/>
            <a:t> </a:t>
          </a:r>
          <a:endParaRPr lang="es-AR" sz="1800" dirty="0"/>
        </a:p>
      </dgm:t>
    </dgm:pt>
    <dgm:pt modelId="{EB669F4D-901A-46FB-AB3B-EC000854A3EA}" type="parTrans" cxnId="{3CC5A964-7D87-4775-B945-803DB2FB548D}">
      <dgm:prSet/>
      <dgm:spPr/>
      <dgm:t>
        <a:bodyPr/>
        <a:lstStyle/>
        <a:p>
          <a:endParaRPr lang="es-AR" sz="1600"/>
        </a:p>
      </dgm:t>
    </dgm:pt>
    <dgm:pt modelId="{EA8BA345-CC32-4614-ACF8-F912A00C42B1}" type="sibTrans" cxnId="{3CC5A964-7D87-4775-B945-803DB2FB548D}">
      <dgm:prSet/>
      <dgm:spPr/>
      <dgm:t>
        <a:bodyPr/>
        <a:lstStyle/>
        <a:p>
          <a:endParaRPr lang="es-AR" sz="1600"/>
        </a:p>
      </dgm:t>
    </dgm:pt>
    <dgm:pt modelId="{04D3E889-7F30-4230-B021-0567FA697E10}">
      <dgm:prSet/>
      <dgm:spPr/>
      <dgm:t>
        <a:bodyPr/>
        <a:lstStyle/>
        <a:p>
          <a:r>
            <a:rPr lang="es-AR" dirty="0" smtClean="0"/>
            <a:t>Presidente Roger </a:t>
          </a:r>
          <a:r>
            <a:rPr lang="es-AR" dirty="0" err="1" smtClean="0"/>
            <a:t>Balet</a:t>
          </a:r>
          <a:endParaRPr lang="es-AR" smtClean="0"/>
        </a:p>
        <a:p>
          <a:r>
            <a:rPr lang="es-AR" smtClean="0"/>
            <a:t>Enrique </a:t>
          </a:r>
          <a:r>
            <a:rPr lang="es-AR" dirty="0" smtClean="0"/>
            <a:t>Roger</a:t>
          </a:r>
          <a:endParaRPr lang="es-AR" dirty="0"/>
        </a:p>
      </dgm:t>
    </dgm:pt>
    <dgm:pt modelId="{31E34D4D-D97A-491C-9F32-8E35F2179DEA}" type="parTrans" cxnId="{179F42D5-B186-41FF-8104-082D294E636D}">
      <dgm:prSet/>
      <dgm:spPr/>
      <dgm:t>
        <a:bodyPr/>
        <a:lstStyle/>
        <a:p>
          <a:endParaRPr lang="es-AR"/>
        </a:p>
      </dgm:t>
    </dgm:pt>
    <dgm:pt modelId="{50CCE79E-5152-4DFA-AC2A-87CE5B2C26C4}" type="sibTrans" cxnId="{179F42D5-B186-41FF-8104-082D294E636D}">
      <dgm:prSet/>
      <dgm:spPr/>
      <dgm:t>
        <a:bodyPr/>
        <a:lstStyle/>
        <a:p>
          <a:endParaRPr lang="es-AR"/>
        </a:p>
      </dgm:t>
    </dgm:pt>
    <dgm:pt modelId="{AEF5BD5E-C99E-421C-9F90-0C0C9A6F8D77}" type="pres">
      <dgm:prSet presAssocID="{65468B85-48EA-4C8A-A84F-4CDAB91D4BC8}" presName="hierChild1" presStyleCnt="0">
        <dgm:presLayoutVars>
          <dgm:chPref val="1"/>
          <dgm:dir/>
          <dgm:animOne val="branch"/>
          <dgm:animLvl val="lvl"/>
          <dgm:resizeHandles/>
        </dgm:presLayoutVars>
      </dgm:prSet>
      <dgm:spPr/>
      <dgm:t>
        <a:bodyPr/>
        <a:lstStyle/>
        <a:p>
          <a:endParaRPr lang="es-AR"/>
        </a:p>
      </dgm:t>
    </dgm:pt>
    <dgm:pt modelId="{01BC488D-1346-457A-9CA2-753218A89E7C}" type="pres">
      <dgm:prSet presAssocID="{F7C6C0B6-EDC7-47EC-89DB-9E423EB9D46E}" presName="hierRoot1" presStyleCnt="0"/>
      <dgm:spPr/>
    </dgm:pt>
    <dgm:pt modelId="{1281DE4A-D571-4B64-993A-EC1EDE371116}" type="pres">
      <dgm:prSet presAssocID="{F7C6C0B6-EDC7-47EC-89DB-9E423EB9D46E}" presName="composite" presStyleCnt="0"/>
      <dgm:spPr/>
    </dgm:pt>
    <dgm:pt modelId="{B018AD9C-A66F-40C9-820C-BCE27A52116A}" type="pres">
      <dgm:prSet presAssocID="{F7C6C0B6-EDC7-47EC-89DB-9E423EB9D46E}" presName="background" presStyleLbl="node0" presStyleIdx="0" presStyleCnt="2"/>
      <dgm:spPr/>
    </dgm:pt>
    <dgm:pt modelId="{191DD7B6-A2E9-4341-9B9D-ED0583C621D1}" type="pres">
      <dgm:prSet presAssocID="{F7C6C0B6-EDC7-47EC-89DB-9E423EB9D46E}" presName="text" presStyleLbl="fgAcc0" presStyleIdx="0" presStyleCnt="2">
        <dgm:presLayoutVars>
          <dgm:chPref val="3"/>
        </dgm:presLayoutVars>
      </dgm:prSet>
      <dgm:spPr/>
      <dgm:t>
        <a:bodyPr/>
        <a:lstStyle/>
        <a:p>
          <a:endParaRPr lang="es-AR"/>
        </a:p>
      </dgm:t>
    </dgm:pt>
    <dgm:pt modelId="{D9792201-9425-4846-9A50-2EE2479A6EE2}" type="pres">
      <dgm:prSet presAssocID="{F7C6C0B6-EDC7-47EC-89DB-9E423EB9D46E}" presName="hierChild2" presStyleCnt="0"/>
      <dgm:spPr/>
    </dgm:pt>
    <dgm:pt modelId="{ED378909-8661-4318-9A8D-E42F91AAD4FF}" type="pres">
      <dgm:prSet presAssocID="{C4FA49C2-1E30-4FC5-BD09-1063A3539972}" presName="Name10" presStyleLbl="parChTrans1D2" presStyleIdx="0" presStyleCnt="2"/>
      <dgm:spPr/>
      <dgm:t>
        <a:bodyPr/>
        <a:lstStyle/>
        <a:p>
          <a:endParaRPr lang="es-AR"/>
        </a:p>
      </dgm:t>
    </dgm:pt>
    <dgm:pt modelId="{F9B592D7-DF4C-41FD-9295-0F94AA6C934E}" type="pres">
      <dgm:prSet presAssocID="{6B447823-B589-45FE-9EF7-3E88355C5A5D}" presName="hierRoot2" presStyleCnt="0"/>
      <dgm:spPr/>
    </dgm:pt>
    <dgm:pt modelId="{7016AF0D-C514-4819-8585-2409BEDB2A8D}" type="pres">
      <dgm:prSet presAssocID="{6B447823-B589-45FE-9EF7-3E88355C5A5D}" presName="composite2" presStyleCnt="0"/>
      <dgm:spPr/>
    </dgm:pt>
    <dgm:pt modelId="{6C47FB5B-DA95-493B-B138-2CCA5649AA9C}" type="pres">
      <dgm:prSet presAssocID="{6B447823-B589-45FE-9EF7-3E88355C5A5D}" presName="background2" presStyleLbl="node2" presStyleIdx="0" presStyleCnt="2"/>
      <dgm:spPr/>
    </dgm:pt>
    <dgm:pt modelId="{EE9E9A6F-255A-4AF5-B63A-F1D02D5C700B}" type="pres">
      <dgm:prSet presAssocID="{6B447823-B589-45FE-9EF7-3E88355C5A5D}" presName="text2" presStyleLbl="fgAcc2" presStyleIdx="0" presStyleCnt="2">
        <dgm:presLayoutVars>
          <dgm:chPref val="3"/>
        </dgm:presLayoutVars>
      </dgm:prSet>
      <dgm:spPr/>
      <dgm:t>
        <a:bodyPr/>
        <a:lstStyle/>
        <a:p>
          <a:endParaRPr lang="es-AR"/>
        </a:p>
      </dgm:t>
    </dgm:pt>
    <dgm:pt modelId="{453236CA-2516-424F-8578-D655C8716457}" type="pres">
      <dgm:prSet presAssocID="{6B447823-B589-45FE-9EF7-3E88355C5A5D}" presName="hierChild3" presStyleCnt="0"/>
      <dgm:spPr/>
    </dgm:pt>
    <dgm:pt modelId="{5A42CE7C-3E2B-4B45-82BF-D97B82468E16}" type="pres">
      <dgm:prSet presAssocID="{EB669F4D-901A-46FB-AB3B-EC000854A3EA}" presName="Name10" presStyleLbl="parChTrans1D2" presStyleIdx="1" presStyleCnt="2"/>
      <dgm:spPr/>
      <dgm:t>
        <a:bodyPr/>
        <a:lstStyle/>
        <a:p>
          <a:endParaRPr lang="es-AR"/>
        </a:p>
      </dgm:t>
    </dgm:pt>
    <dgm:pt modelId="{774D9BB4-B56A-4ABB-8842-927096E71477}" type="pres">
      <dgm:prSet presAssocID="{FD2AD61B-1018-4C6A-A7FC-65886C6A008C}" presName="hierRoot2" presStyleCnt="0"/>
      <dgm:spPr/>
    </dgm:pt>
    <dgm:pt modelId="{A3E94D86-508A-4D07-B310-D14AF7187A0B}" type="pres">
      <dgm:prSet presAssocID="{FD2AD61B-1018-4C6A-A7FC-65886C6A008C}" presName="composite2" presStyleCnt="0"/>
      <dgm:spPr/>
    </dgm:pt>
    <dgm:pt modelId="{4AE648F3-765F-4B5C-A51E-02EF444035CD}" type="pres">
      <dgm:prSet presAssocID="{FD2AD61B-1018-4C6A-A7FC-65886C6A008C}" presName="background2" presStyleLbl="node2" presStyleIdx="1" presStyleCnt="2"/>
      <dgm:spPr/>
    </dgm:pt>
    <dgm:pt modelId="{09A2DAE9-4860-4DD6-8AB2-16D6DCE716A7}" type="pres">
      <dgm:prSet presAssocID="{FD2AD61B-1018-4C6A-A7FC-65886C6A008C}" presName="text2" presStyleLbl="fgAcc2" presStyleIdx="1" presStyleCnt="2" custScaleX="136633">
        <dgm:presLayoutVars>
          <dgm:chPref val="3"/>
        </dgm:presLayoutVars>
      </dgm:prSet>
      <dgm:spPr/>
      <dgm:t>
        <a:bodyPr/>
        <a:lstStyle/>
        <a:p>
          <a:endParaRPr lang="es-AR"/>
        </a:p>
      </dgm:t>
    </dgm:pt>
    <dgm:pt modelId="{370091E2-C2BE-418C-9A93-02499717A822}" type="pres">
      <dgm:prSet presAssocID="{FD2AD61B-1018-4C6A-A7FC-65886C6A008C}" presName="hierChild3" presStyleCnt="0"/>
      <dgm:spPr/>
    </dgm:pt>
    <dgm:pt modelId="{D4045AC5-53FF-46B2-8E5B-8F7F8BB4CE68}" type="pres">
      <dgm:prSet presAssocID="{04D3E889-7F30-4230-B021-0567FA697E10}" presName="hierRoot1" presStyleCnt="0"/>
      <dgm:spPr/>
    </dgm:pt>
    <dgm:pt modelId="{A59AD390-AFED-4172-B660-EA3D49444742}" type="pres">
      <dgm:prSet presAssocID="{04D3E889-7F30-4230-B021-0567FA697E10}" presName="composite" presStyleCnt="0"/>
      <dgm:spPr/>
    </dgm:pt>
    <dgm:pt modelId="{6E573228-8A56-4543-B136-AB4CBF201988}" type="pres">
      <dgm:prSet presAssocID="{04D3E889-7F30-4230-B021-0567FA697E10}" presName="background" presStyleLbl="node0" presStyleIdx="1" presStyleCnt="2"/>
      <dgm:spPr/>
    </dgm:pt>
    <dgm:pt modelId="{9E5D7202-2F0A-48AC-B113-D2B8B3FAABC6}" type="pres">
      <dgm:prSet presAssocID="{04D3E889-7F30-4230-B021-0567FA697E10}" presName="text" presStyleLbl="fgAcc0" presStyleIdx="1" presStyleCnt="2">
        <dgm:presLayoutVars>
          <dgm:chPref val="3"/>
        </dgm:presLayoutVars>
      </dgm:prSet>
      <dgm:spPr/>
      <dgm:t>
        <a:bodyPr/>
        <a:lstStyle/>
        <a:p>
          <a:endParaRPr lang="es-AR"/>
        </a:p>
      </dgm:t>
    </dgm:pt>
    <dgm:pt modelId="{096FEC91-E2A7-42A1-BF46-ADD6B44769EC}" type="pres">
      <dgm:prSet presAssocID="{04D3E889-7F30-4230-B021-0567FA697E10}" presName="hierChild2" presStyleCnt="0"/>
      <dgm:spPr/>
    </dgm:pt>
  </dgm:ptLst>
  <dgm:cxnLst>
    <dgm:cxn modelId="{304E857B-3DC3-4F7F-B468-A13C7FE7543A}" srcId="{65468B85-48EA-4C8A-A84F-4CDAB91D4BC8}" destId="{F7C6C0B6-EDC7-47EC-89DB-9E423EB9D46E}" srcOrd="0" destOrd="0" parTransId="{88FFCB85-7E3B-48F0-B1F0-79F7B2A69B35}" sibTransId="{618AABEA-000D-452C-8003-E747791AB311}"/>
    <dgm:cxn modelId="{5827A3EC-AF3F-4AAD-99ED-6F5E87908E3B}" type="presOf" srcId="{C4FA49C2-1E30-4FC5-BD09-1063A3539972}" destId="{ED378909-8661-4318-9A8D-E42F91AAD4FF}" srcOrd="0" destOrd="0" presId="urn:microsoft.com/office/officeart/2005/8/layout/hierarchy1"/>
    <dgm:cxn modelId="{64F08D2C-8B0E-4BD1-8AC4-4A042BA97332}" type="presOf" srcId="{EB669F4D-901A-46FB-AB3B-EC000854A3EA}" destId="{5A42CE7C-3E2B-4B45-82BF-D97B82468E16}" srcOrd="0" destOrd="0" presId="urn:microsoft.com/office/officeart/2005/8/layout/hierarchy1"/>
    <dgm:cxn modelId="{F99C697F-50B0-444F-96CF-F076568D4F52}" type="presOf" srcId="{65468B85-48EA-4C8A-A84F-4CDAB91D4BC8}" destId="{AEF5BD5E-C99E-421C-9F90-0C0C9A6F8D77}" srcOrd="0" destOrd="0" presId="urn:microsoft.com/office/officeart/2005/8/layout/hierarchy1"/>
    <dgm:cxn modelId="{05B12CA3-C1E2-4B12-8242-EC49BED1815B}" type="presOf" srcId="{6B447823-B589-45FE-9EF7-3E88355C5A5D}" destId="{EE9E9A6F-255A-4AF5-B63A-F1D02D5C700B}" srcOrd="0" destOrd="0" presId="urn:microsoft.com/office/officeart/2005/8/layout/hierarchy1"/>
    <dgm:cxn modelId="{7397E2DD-472E-44C6-A56B-0FF4171D36E4}" type="presOf" srcId="{04D3E889-7F30-4230-B021-0567FA697E10}" destId="{9E5D7202-2F0A-48AC-B113-D2B8B3FAABC6}" srcOrd="0" destOrd="0" presId="urn:microsoft.com/office/officeart/2005/8/layout/hierarchy1"/>
    <dgm:cxn modelId="{179F42D5-B186-41FF-8104-082D294E636D}" srcId="{65468B85-48EA-4C8A-A84F-4CDAB91D4BC8}" destId="{04D3E889-7F30-4230-B021-0567FA697E10}" srcOrd="1" destOrd="0" parTransId="{31E34D4D-D97A-491C-9F32-8E35F2179DEA}" sibTransId="{50CCE79E-5152-4DFA-AC2A-87CE5B2C26C4}"/>
    <dgm:cxn modelId="{9C388C20-BCA4-415F-981F-660BFA01B244}" srcId="{F7C6C0B6-EDC7-47EC-89DB-9E423EB9D46E}" destId="{6B447823-B589-45FE-9EF7-3E88355C5A5D}" srcOrd="0" destOrd="0" parTransId="{C4FA49C2-1E30-4FC5-BD09-1063A3539972}" sibTransId="{B0E2539C-C027-4151-87E8-158699846A23}"/>
    <dgm:cxn modelId="{3CC5A964-7D87-4775-B945-803DB2FB548D}" srcId="{F7C6C0B6-EDC7-47EC-89DB-9E423EB9D46E}" destId="{FD2AD61B-1018-4C6A-A7FC-65886C6A008C}" srcOrd="1" destOrd="0" parTransId="{EB669F4D-901A-46FB-AB3B-EC000854A3EA}" sibTransId="{EA8BA345-CC32-4614-ACF8-F912A00C42B1}"/>
    <dgm:cxn modelId="{CBC6F818-BEAE-43F4-9BEA-8E33F83186EC}" type="presOf" srcId="{F7C6C0B6-EDC7-47EC-89DB-9E423EB9D46E}" destId="{191DD7B6-A2E9-4341-9B9D-ED0583C621D1}" srcOrd="0" destOrd="0" presId="urn:microsoft.com/office/officeart/2005/8/layout/hierarchy1"/>
    <dgm:cxn modelId="{BD87D431-CC39-4084-BD86-1AB8A621B901}" type="presOf" srcId="{FD2AD61B-1018-4C6A-A7FC-65886C6A008C}" destId="{09A2DAE9-4860-4DD6-8AB2-16D6DCE716A7}" srcOrd="0" destOrd="0" presId="urn:microsoft.com/office/officeart/2005/8/layout/hierarchy1"/>
    <dgm:cxn modelId="{38C96D56-7F51-469B-97D8-4BF964F360C1}" type="presParOf" srcId="{AEF5BD5E-C99E-421C-9F90-0C0C9A6F8D77}" destId="{01BC488D-1346-457A-9CA2-753218A89E7C}" srcOrd="0" destOrd="0" presId="urn:microsoft.com/office/officeart/2005/8/layout/hierarchy1"/>
    <dgm:cxn modelId="{472E9BF3-77C0-4ADE-B227-8ABBA05EAC80}" type="presParOf" srcId="{01BC488D-1346-457A-9CA2-753218A89E7C}" destId="{1281DE4A-D571-4B64-993A-EC1EDE371116}" srcOrd="0" destOrd="0" presId="urn:microsoft.com/office/officeart/2005/8/layout/hierarchy1"/>
    <dgm:cxn modelId="{7152EDF8-E666-4948-BC58-910ACDD56825}" type="presParOf" srcId="{1281DE4A-D571-4B64-993A-EC1EDE371116}" destId="{B018AD9C-A66F-40C9-820C-BCE27A52116A}" srcOrd="0" destOrd="0" presId="urn:microsoft.com/office/officeart/2005/8/layout/hierarchy1"/>
    <dgm:cxn modelId="{81D37CB9-A75A-4EC9-A27A-D79311B6275D}" type="presParOf" srcId="{1281DE4A-D571-4B64-993A-EC1EDE371116}" destId="{191DD7B6-A2E9-4341-9B9D-ED0583C621D1}" srcOrd="1" destOrd="0" presId="urn:microsoft.com/office/officeart/2005/8/layout/hierarchy1"/>
    <dgm:cxn modelId="{2BF250F7-C69B-450E-B250-42C32E97BE51}" type="presParOf" srcId="{01BC488D-1346-457A-9CA2-753218A89E7C}" destId="{D9792201-9425-4846-9A50-2EE2479A6EE2}" srcOrd="1" destOrd="0" presId="urn:microsoft.com/office/officeart/2005/8/layout/hierarchy1"/>
    <dgm:cxn modelId="{A17EE4BD-02E3-4485-A0E2-93C5F160FA0A}" type="presParOf" srcId="{D9792201-9425-4846-9A50-2EE2479A6EE2}" destId="{ED378909-8661-4318-9A8D-E42F91AAD4FF}" srcOrd="0" destOrd="0" presId="urn:microsoft.com/office/officeart/2005/8/layout/hierarchy1"/>
    <dgm:cxn modelId="{C6A9E6F1-78AD-486F-A49D-B7A645AF2ADD}" type="presParOf" srcId="{D9792201-9425-4846-9A50-2EE2479A6EE2}" destId="{F9B592D7-DF4C-41FD-9295-0F94AA6C934E}" srcOrd="1" destOrd="0" presId="urn:microsoft.com/office/officeart/2005/8/layout/hierarchy1"/>
    <dgm:cxn modelId="{F6331359-9C37-4122-89AD-8034BDE84EAB}" type="presParOf" srcId="{F9B592D7-DF4C-41FD-9295-0F94AA6C934E}" destId="{7016AF0D-C514-4819-8585-2409BEDB2A8D}" srcOrd="0" destOrd="0" presId="urn:microsoft.com/office/officeart/2005/8/layout/hierarchy1"/>
    <dgm:cxn modelId="{BCA49E58-AB48-4770-9A13-17C8B987617B}" type="presParOf" srcId="{7016AF0D-C514-4819-8585-2409BEDB2A8D}" destId="{6C47FB5B-DA95-493B-B138-2CCA5649AA9C}" srcOrd="0" destOrd="0" presId="urn:microsoft.com/office/officeart/2005/8/layout/hierarchy1"/>
    <dgm:cxn modelId="{8E0E1AD5-5EC4-4B12-8E40-E5431CA76281}" type="presParOf" srcId="{7016AF0D-C514-4819-8585-2409BEDB2A8D}" destId="{EE9E9A6F-255A-4AF5-B63A-F1D02D5C700B}" srcOrd="1" destOrd="0" presId="urn:microsoft.com/office/officeart/2005/8/layout/hierarchy1"/>
    <dgm:cxn modelId="{CC57C280-1FCA-4A6E-AE2A-63DFA92C0F07}" type="presParOf" srcId="{F9B592D7-DF4C-41FD-9295-0F94AA6C934E}" destId="{453236CA-2516-424F-8578-D655C8716457}" srcOrd="1" destOrd="0" presId="urn:microsoft.com/office/officeart/2005/8/layout/hierarchy1"/>
    <dgm:cxn modelId="{F0EF0BD9-2DC4-4206-84A5-F79EBE61AEEB}" type="presParOf" srcId="{D9792201-9425-4846-9A50-2EE2479A6EE2}" destId="{5A42CE7C-3E2B-4B45-82BF-D97B82468E16}" srcOrd="2" destOrd="0" presId="urn:microsoft.com/office/officeart/2005/8/layout/hierarchy1"/>
    <dgm:cxn modelId="{7874A4F0-E589-4B17-B3D5-1171A3C00F63}" type="presParOf" srcId="{D9792201-9425-4846-9A50-2EE2479A6EE2}" destId="{774D9BB4-B56A-4ABB-8842-927096E71477}" srcOrd="3" destOrd="0" presId="urn:microsoft.com/office/officeart/2005/8/layout/hierarchy1"/>
    <dgm:cxn modelId="{B5E4A48E-2E4E-4217-8E9A-067ADBB04F76}" type="presParOf" srcId="{774D9BB4-B56A-4ABB-8842-927096E71477}" destId="{A3E94D86-508A-4D07-B310-D14AF7187A0B}" srcOrd="0" destOrd="0" presId="urn:microsoft.com/office/officeart/2005/8/layout/hierarchy1"/>
    <dgm:cxn modelId="{57802308-8185-4084-915B-0A2BF05AFB37}" type="presParOf" srcId="{A3E94D86-508A-4D07-B310-D14AF7187A0B}" destId="{4AE648F3-765F-4B5C-A51E-02EF444035CD}" srcOrd="0" destOrd="0" presId="urn:microsoft.com/office/officeart/2005/8/layout/hierarchy1"/>
    <dgm:cxn modelId="{ED751573-CE33-4CD7-A11E-8271C7B93B75}" type="presParOf" srcId="{A3E94D86-508A-4D07-B310-D14AF7187A0B}" destId="{09A2DAE9-4860-4DD6-8AB2-16D6DCE716A7}" srcOrd="1" destOrd="0" presId="urn:microsoft.com/office/officeart/2005/8/layout/hierarchy1"/>
    <dgm:cxn modelId="{7216DE58-B50B-41FF-9865-8085E4C912B5}" type="presParOf" srcId="{774D9BB4-B56A-4ABB-8842-927096E71477}" destId="{370091E2-C2BE-418C-9A93-02499717A822}" srcOrd="1" destOrd="0" presId="urn:microsoft.com/office/officeart/2005/8/layout/hierarchy1"/>
    <dgm:cxn modelId="{3C7ABBBB-816B-4D04-9A67-390B50E9F666}" type="presParOf" srcId="{AEF5BD5E-C99E-421C-9F90-0C0C9A6F8D77}" destId="{D4045AC5-53FF-46B2-8E5B-8F7F8BB4CE68}" srcOrd="1" destOrd="0" presId="urn:microsoft.com/office/officeart/2005/8/layout/hierarchy1"/>
    <dgm:cxn modelId="{DF6A434F-2755-46CD-B873-67673AF06220}" type="presParOf" srcId="{D4045AC5-53FF-46B2-8E5B-8F7F8BB4CE68}" destId="{A59AD390-AFED-4172-B660-EA3D49444742}" srcOrd="0" destOrd="0" presId="urn:microsoft.com/office/officeart/2005/8/layout/hierarchy1"/>
    <dgm:cxn modelId="{4BA524EA-EE21-49BA-90C8-050D2EFA1BB0}" type="presParOf" srcId="{A59AD390-AFED-4172-B660-EA3D49444742}" destId="{6E573228-8A56-4543-B136-AB4CBF201988}" srcOrd="0" destOrd="0" presId="urn:microsoft.com/office/officeart/2005/8/layout/hierarchy1"/>
    <dgm:cxn modelId="{7028D5BA-ADA5-481A-8CB3-A5BE429E92F6}" type="presParOf" srcId="{A59AD390-AFED-4172-B660-EA3D49444742}" destId="{9E5D7202-2F0A-48AC-B113-D2B8B3FAABC6}" srcOrd="1" destOrd="0" presId="urn:microsoft.com/office/officeart/2005/8/layout/hierarchy1"/>
    <dgm:cxn modelId="{10098F3F-C2B9-4DF8-9B96-4EB020CCF64B}" type="presParOf" srcId="{D4045AC5-53FF-46B2-8E5B-8F7F8BB4CE68}" destId="{096FEC91-E2A7-42A1-BF46-ADD6B44769EC}"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23D190-CB58-46DA-8475-9796720F78F8}"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s-AR"/>
        </a:p>
      </dgm:t>
    </dgm:pt>
    <dgm:pt modelId="{16C8A58C-C4D1-4724-8497-4860C5BD06FD}">
      <dgm:prSet phldrT="[Texto]"/>
      <dgm:spPr/>
      <dgm:t>
        <a:bodyPr/>
        <a:lstStyle/>
        <a:p>
          <a:r>
            <a:rPr lang="es-AR" dirty="0" smtClean="0"/>
            <a:t>Clientes</a:t>
          </a:r>
          <a:endParaRPr lang="es-AR" dirty="0"/>
        </a:p>
      </dgm:t>
    </dgm:pt>
    <dgm:pt modelId="{318EE502-F1BC-430C-B013-13D3B2780B82}" type="parTrans" cxnId="{03ED7BEB-08A0-410C-B7FA-0996021EB0D3}">
      <dgm:prSet/>
      <dgm:spPr/>
      <dgm:t>
        <a:bodyPr/>
        <a:lstStyle/>
        <a:p>
          <a:endParaRPr lang="es-AR"/>
        </a:p>
      </dgm:t>
    </dgm:pt>
    <dgm:pt modelId="{A391A1C8-6145-4FB7-9DE1-5BEBB7E12F64}" type="sibTrans" cxnId="{03ED7BEB-08A0-410C-B7FA-0996021EB0D3}">
      <dgm:prSet/>
      <dgm:spPr/>
      <dgm:t>
        <a:bodyPr/>
        <a:lstStyle/>
        <a:p>
          <a:endParaRPr lang="es-AR"/>
        </a:p>
      </dgm:t>
    </dgm:pt>
    <dgm:pt modelId="{FA0062A2-AEB5-4C30-BFCF-54F9686719A7}">
      <dgm:prSet phldrT="[Texto]"/>
      <dgm:spPr/>
      <dgm:t>
        <a:bodyPr/>
        <a:lstStyle/>
        <a:p>
          <a:r>
            <a:rPr lang="es-AR" dirty="0" smtClean="0"/>
            <a:t>Distribuidor</a:t>
          </a:r>
        </a:p>
        <a:p>
          <a:r>
            <a:rPr lang="es-AR" dirty="0" smtClean="0"/>
            <a:t>Constructora</a:t>
          </a:r>
        </a:p>
      </dgm:t>
    </dgm:pt>
    <dgm:pt modelId="{29C9F603-006C-45C5-94AE-B38D7D9FE9F6}" type="parTrans" cxnId="{6DED1489-B537-4F81-9F64-C1919E797258}">
      <dgm:prSet/>
      <dgm:spPr/>
      <dgm:t>
        <a:bodyPr/>
        <a:lstStyle/>
        <a:p>
          <a:endParaRPr lang="es-AR"/>
        </a:p>
      </dgm:t>
    </dgm:pt>
    <dgm:pt modelId="{98931ABC-45B5-4B31-AB6D-878BD85947FC}" type="sibTrans" cxnId="{6DED1489-B537-4F81-9F64-C1919E797258}">
      <dgm:prSet/>
      <dgm:spPr/>
      <dgm:t>
        <a:bodyPr/>
        <a:lstStyle/>
        <a:p>
          <a:endParaRPr lang="es-AR"/>
        </a:p>
      </dgm:t>
    </dgm:pt>
    <dgm:pt modelId="{0BF7EE65-66B7-4225-9637-BE848DC05E25}">
      <dgm:prSet phldrT="[Texto]"/>
      <dgm:spPr/>
      <dgm:t>
        <a:bodyPr/>
        <a:lstStyle/>
        <a:p>
          <a:r>
            <a:rPr lang="es-AR" dirty="0" smtClean="0"/>
            <a:t>Decoración</a:t>
          </a:r>
        </a:p>
        <a:p>
          <a:r>
            <a:rPr lang="es-AR" dirty="0" smtClean="0"/>
            <a:t>Mueble</a:t>
          </a:r>
          <a:endParaRPr lang="es-AR" dirty="0"/>
        </a:p>
      </dgm:t>
    </dgm:pt>
    <dgm:pt modelId="{98DBE1B9-5FC5-48B1-B436-4DF840E75280}" type="parTrans" cxnId="{5BA51B39-A0A3-4437-B315-B49905C8F28F}">
      <dgm:prSet/>
      <dgm:spPr/>
      <dgm:t>
        <a:bodyPr/>
        <a:lstStyle/>
        <a:p>
          <a:endParaRPr lang="es-AR"/>
        </a:p>
      </dgm:t>
    </dgm:pt>
    <dgm:pt modelId="{2629BC62-8A50-4973-8493-C7F955F7FDFB}" type="sibTrans" cxnId="{5BA51B39-A0A3-4437-B315-B49905C8F28F}">
      <dgm:prSet/>
      <dgm:spPr/>
      <dgm:t>
        <a:bodyPr/>
        <a:lstStyle/>
        <a:p>
          <a:endParaRPr lang="es-AR"/>
        </a:p>
      </dgm:t>
    </dgm:pt>
    <dgm:pt modelId="{4B68D076-712A-4986-A277-6A7783A99A07}">
      <dgm:prSet phldrT="[Texto]"/>
      <dgm:spPr/>
      <dgm:t>
        <a:bodyPr/>
        <a:lstStyle/>
        <a:p>
          <a:r>
            <a:rPr lang="es-AR" dirty="0" smtClean="0"/>
            <a:t>Ubicación</a:t>
          </a:r>
          <a:endParaRPr lang="es-AR" dirty="0"/>
        </a:p>
      </dgm:t>
    </dgm:pt>
    <dgm:pt modelId="{F0EC0858-D96C-4ED2-8E80-12C975EA0D94}" type="parTrans" cxnId="{FEE0F645-F11D-4980-BFD2-E9AC36A72D2A}">
      <dgm:prSet/>
      <dgm:spPr/>
      <dgm:t>
        <a:bodyPr/>
        <a:lstStyle/>
        <a:p>
          <a:endParaRPr lang="es-AR"/>
        </a:p>
      </dgm:t>
    </dgm:pt>
    <dgm:pt modelId="{44104C15-47B1-4F96-8FE5-198A43D19522}" type="sibTrans" cxnId="{FEE0F645-F11D-4980-BFD2-E9AC36A72D2A}">
      <dgm:prSet/>
      <dgm:spPr/>
      <dgm:t>
        <a:bodyPr/>
        <a:lstStyle/>
        <a:p>
          <a:endParaRPr lang="es-AR"/>
        </a:p>
      </dgm:t>
    </dgm:pt>
    <dgm:pt modelId="{6A180D8C-C132-4268-939C-B4335305C860}">
      <dgm:prSet phldrT="[Texto]"/>
      <dgm:spPr/>
      <dgm:t>
        <a:bodyPr/>
        <a:lstStyle/>
        <a:p>
          <a:r>
            <a:rPr lang="es-AR" dirty="0" smtClean="0"/>
            <a:t>Urbano (Buenos Aires &amp; Santa Fe)</a:t>
          </a:r>
          <a:endParaRPr lang="es-AR" dirty="0"/>
        </a:p>
      </dgm:t>
    </dgm:pt>
    <dgm:pt modelId="{67098849-BE0E-45F8-BA9C-3CCCC85339FF}" type="parTrans" cxnId="{7C297101-0E9B-457B-96CE-FC6F236208E1}">
      <dgm:prSet/>
      <dgm:spPr/>
      <dgm:t>
        <a:bodyPr/>
        <a:lstStyle/>
        <a:p>
          <a:endParaRPr lang="es-AR"/>
        </a:p>
      </dgm:t>
    </dgm:pt>
    <dgm:pt modelId="{0C37A0C0-DB69-4C6A-85E0-D50731F8D323}" type="sibTrans" cxnId="{7C297101-0E9B-457B-96CE-FC6F236208E1}">
      <dgm:prSet/>
      <dgm:spPr/>
      <dgm:t>
        <a:bodyPr/>
        <a:lstStyle/>
        <a:p>
          <a:endParaRPr lang="es-AR"/>
        </a:p>
      </dgm:t>
    </dgm:pt>
    <dgm:pt modelId="{3609B834-E7C7-48D3-BC36-257452EA0A42}">
      <dgm:prSet phldrT="[Texto]"/>
      <dgm:spPr/>
      <dgm:t>
        <a:bodyPr/>
        <a:lstStyle/>
        <a:p>
          <a:r>
            <a:rPr lang="es-AR" dirty="0" smtClean="0"/>
            <a:t>Rural</a:t>
          </a:r>
          <a:endParaRPr lang="es-AR" dirty="0"/>
        </a:p>
      </dgm:t>
    </dgm:pt>
    <dgm:pt modelId="{994EF732-7D24-417C-858B-8E595A1728DB}" type="parTrans" cxnId="{7CDAFEA6-E3D5-4781-BCD8-F048F55BA4C8}">
      <dgm:prSet/>
      <dgm:spPr/>
      <dgm:t>
        <a:bodyPr/>
        <a:lstStyle/>
        <a:p>
          <a:endParaRPr lang="es-AR"/>
        </a:p>
      </dgm:t>
    </dgm:pt>
    <dgm:pt modelId="{1C986EF6-BD19-42BE-8A9D-818FC0529D44}" type="sibTrans" cxnId="{7CDAFEA6-E3D5-4781-BCD8-F048F55BA4C8}">
      <dgm:prSet/>
      <dgm:spPr/>
      <dgm:t>
        <a:bodyPr/>
        <a:lstStyle/>
        <a:p>
          <a:endParaRPr lang="es-AR"/>
        </a:p>
      </dgm:t>
    </dgm:pt>
    <dgm:pt modelId="{305EB3B9-04E7-404A-A0B3-17842A62E58B}">
      <dgm:prSet phldrT="[Texto]"/>
      <dgm:spPr/>
      <dgm:t>
        <a:bodyPr/>
        <a:lstStyle/>
        <a:p>
          <a:r>
            <a:rPr lang="es-AR" dirty="0" smtClean="0"/>
            <a:t>Producto</a:t>
          </a:r>
          <a:endParaRPr lang="es-AR" dirty="0"/>
        </a:p>
      </dgm:t>
    </dgm:pt>
    <dgm:pt modelId="{B4AFED05-771C-4183-8476-505AB32F395F}" type="parTrans" cxnId="{E10E71AA-A1B6-48D3-B8A8-E0D15E964AA8}">
      <dgm:prSet/>
      <dgm:spPr/>
      <dgm:t>
        <a:bodyPr/>
        <a:lstStyle/>
        <a:p>
          <a:endParaRPr lang="es-AR"/>
        </a:p>
      </dgm:t>
    </dgm:pt>
    <dgm:pt modelId="{47D55C7D-26B7-42A1-9385-10ECA1BAC839}" type="sibTrans" cxnId="{E10E71AA-A1B6-48D3-B8A8-E0D15E964AA8}">
      <dgm:prSet/>
      <dgm:spPr/>
      <dgm:t>
        <a:bodyPr/>
        <a:lstStyle/>
        <a:p>
          <a:endParaRPr lang="es-AR"/>
        </a:p>
      </dgm:t>
    </dgm:pt>
    <dgm:pt modelId="{2EF648C3-A58E-450D-8CE1-1F9F6D040FC8}">
      <dgm:prSet phldrT="[Texto]"/>
      <dgm:spPr/>
      <dgm:t>
        <a:bodyPr/>
        <a:lstStyle/>
        <a:p>
          <a:r>
            <a:rPr lang="es-AR" dirty="0" smtClean="0"/>
            <a:t>MADERA </a:t>
          </a:r>
        </a:p>
        <a:p>
          <a:r>
            <a:rPr lang="es-AR" dirty="0" smtClean="0"/>
            <a:t>NO Certificada FSC</a:t>
          </a:r>
          <a:endParaRPr lang="es-AR" dirty="0"/>
        </a:p>
      </dgm:t>
    </dgm:pt>
    <dgm:pt modelId="{BF89B410-13AE-4117-8D3C-0C3CE0BD3DF9}" type="parTrans" cxnId="{02215C04-46AB-45D8-B8EF-32AB033FFA6F}">
      <dgm:prSet/>
      <dgm:spPr/>
      <dgm:t>
        <a:bodyPr/>
        <a:lstStyle/>
        <a:p>
          <a:endParaRPr lang="es-AR"/>
        </a:p>
      </dgm:t>
    </dgm:pt>
    <dgm:pt modelId="{F11A6011-B562-40A1-87CC-3CBE23300533}" type="sibTrans" cxnId="{02215C04-46AB-45D8-B8EF-32AB033FFA6F}">
      <dgm:prSet/>
      <dgm:spPr/>
      <dgm:t>
        <a:bodyPr/>
        <a:lstStyle/>
        <a:p>
          <a:endParaRPr lang="es-AR"/>
        </a:p>
      </dgm:t>
    </dgm:pt>
    <dgm:pt modelId="{1D7C595B-4D46-4516-A76D-59970D233DCE}">
      <dgm:prSet phldrT="[Texto]"/>
      <dgm:spPr/>
      <dgm:t>
        <a:bodyPr/>
        <a:lstStyle/>
        <a:p>
          <a:r>
            <a:rPr lang="es-AR" dirty="0" smtClean="0"/>
            <a:t>MADERA Certificada FSC</a:t>
          </a:r>
          <a:endParaRPr lang="es-AR" dirty="0"/>
        </a:p>
      </dgm:t>
    </dgm:pt>
    <dgm:pt modelId="{C28394F5-5174-4EBF-BC29-65CA799DEF46}" type="parTrans" cxnId="{BEBBA06D-1450-4B3C-A3E8-7AA39A496E5E}">
      <dgm:prSet/>
      <dgm:spPr/>
      <dgm:t>
        <a:bodyPr/>
        <a:lstStyle/>
        <a:p>
          <a:endParaRPr lang="es-AR"/>
        </a:p>
      </dgm:t>
    </dgm:pt>
    <dgm:pt modelId="{F92A806C-BEF3-41E2-A61A-87FD7AD89FFE}" type="sibTrans" cxnId="{BEBBA06D-1450-4B3C-A3E8-7AA39A496E5E}">
      <dgm:prSet/>
      <dgm:spPr/>
      <dgm:t>
        <a:bodyPr/>
        <a:lstStyle/>
        <a:p>
          <a:endParaRPr lang="es-AR"/>
        </a:p>
      </dgm:t>
    </dgm:pt>
    <dgm:pt modelId="{AA310AE1-5B27-4333-AE11-F9F7E1F87C25}">
      <dgm:prSet phldrT="[Texto]"/>
      <dgm:spPr/>
      <dgm:t>
        <a:bodyPr/>
        <a:lstStyle/>
        <a:p>
          <a:r>
            <a:rPr lang="es-AR" dirty="0" smtClean="0"/>
            <a:t>Tamaño Clientes</a:t>
          </a:r>
          <a:endParaRPr lang="es-AR" dirty="0"/>
        </a:p>
      </dgm:t>
    </dgm:pt>
    <dgm:pt modelId="{033A1DA9-AB5C-445F-859D-DC52E98997C9}" type="parTrans" cxnId="{DC95F269-25CA-4A9D-BA53-AB3133891A3E}">
      <dgm:prSet/>
      <dgm:spPr/>
      <dgm:t>
        <a:bodyPr/>
        <a:lstStyle/>
        <a:p>
          <a:endParaRPr lang="es-AR"/>
        </a:p>
      </dgm:t>
    </dgm:pt>
    <dgm:pt modelId="{9A26C0A6-B49B-4B14-8D28-4A8030852444}" type="sibTrans" cxnId="{DC95F269-25CA-4A9D-BA53-AB3133891A3E}">
      <dgm:prSet/>
      <dgm:spPr/>
      <dgm:t>
        <a:bodyPr/>
        <a:lstStyle/>
        <a:p>
          <a:endParaRPr lang="es-AR"/>
        </a:p>
      </dgm:t>
    </dgm:pt>
    <dgm:pt modelId="{2B2B7BC2-AF22-41EF-B9B4-F8AC122D2457}">
      <dgm:prSet phldrT="[Texto]"/>
      <dgm:spPr/>
      <dgm:t>
        <a:bodyPr/>
        <a:lstStyle/>
        <a:p>
          <a:r>
            <a:rPr lang="es-AR" dirty="0" smtClean="0"/>
            <a:t>PYME </a:t>
          </a:r>
          <a:endParaRPr lang="es-AR" dirty="0"/>
        </a:p>
      </dgm:t>
    </dgm:pt>
    <dgm:pt modelId="{946876D5-2E6B-4000-8CEF-95795FEA609C}" type="parTrans" cxnId="{95ED24F0-2BB3-4969-8561-269FC384C828}">
      <dgm:prSet/>
      <dgm:spPr/>
      <dgm:t>
        <a:bodyPr/>
        <a:lstStyle/>
        <a:p>
          <a:endParaRPr lang="es-AR"/>
        </a:p>
      </dgm:t>
    </dgm:pt>
    <dgm:pt modelId="{43E3E698-99B4-44BC-BA51-5BDA9B0B81A4}" type="sibTrans" cxnId="{95ED24F0-2BB3-4969-8561-269FC384C828}">
      <dgm:prSet/>
      <dgm:spPr/>
      <dgm:t>
        <a:bodyPr/>
        <a:lstStyle/>
        <a:p>
          <a:endParaRPr lang="es-AR"/>
        </a:p>
      </dgm:t>
    </dgm:pt>
    <dgm:pt modelId="{F1D38494-7BB1-442C-8177-5E601F0313AB}">
      <dgm:prSet phldrT="[Texto]"/>
      <dgm:spPr/>
      <dgm:t>
        <a:bodyPr/>
        <a:lstStyle/>
        <a:p>
          <a:r>
            <a:rPr lang="es-AR" dirty="0" smtClean="0"/>
            <a:t>Mayorista</a:t>
          </a:r>
          <a:endParaRPr lang="es-AR" dirty="0"/>
        </a:p>
      </dgm:t>
    </dgm:pt>
    <dgm:pt modelId="{2D66C5F5-885A-473F-BD36-9384DEB02C64}" type="parTrans" cxnId="{7ECF12CD-D1E0-482A-85FF-7531783344BF}">
      <dgm:prSet/>
      <dgm:spPr/>
      <dgm:t>
        <a:bodyPr/>
        <a:lstStyle/>
        <a:p>
          <a:endParaRPr lang="es-AR"/>
        </a:p>
      </dgm:t>
    </dgm:pt>
    <dgm:pt modelId="{830A3481-B084-4BAD-8C93-BF0632278381}" type="sibTrans" cxnId="{7ECF12CD-D1E0-482A-85FF-7531783344BF}">
      <dgm:prSet/>
      <dgm:spPr/>
      <dgm:t>
        <a:bodyPr/>
        <a:lstStyle/>
        <a:p>
          <a:endParaRPr lang="es-AR"/>
        </a:p>
      </dgm:t>
    </dgm:pt>
    <dgm:pt modelId="{8019BF5B-7A8E-4DD7-B595-5F774DA8C0DF}">
      <dgm:prSet phldrT="[Texto]"/>
      <dgm:spPr>
        <a:blipFill rotWithShape="0">
          <a:blip xmlns:r="http://schemas.openxmlformats.org/officeDocument/2006/relationships" r:embed="rId1"/>
          <a:stretch>
            <a:fillRect/>
          </a:stretch>
        </a:blipFill>
      </dgm:spPr>
      <dgm:t>
        <a:bodyPr/>
        <a:lstStyle/>
        <a:p>
          <a:endParaRPr lang="es-AR" dirty="0"/>
        </a:p>
      </dgm:t>
    </dgm:pt>
    <dgm:pt modelId="{F8301B67-DD4C-4934-A044-3F8FA9D09D05}" type="parTrans" cxnId="{61BA06F1-A3F6-499F-98A0-CB64233715B2}">
      <dgm:prSet/>
      <dgm:spPr/>
      <dgm:t>
        <a:bodyPr/>
        <a:lstStyle/>
        <a:p>
          <a:endParaRPr lang="es-AR"/>
        </a:p>
      </dgm:t>
    </dgm:pt>
    <dgm:pt modelId="{5E556392-3FBD-4502-B96B-12FEE6ECA298}" type="sibTrans" cxnId="{61BA06F1-A3F6-499F-98A0-CB64233715B2}">
      <dgm:prSet/>
      <dgm:spPr/>
      <dgm:t>
        <a:bodyPr/>
        <a:lstStyle/>
        <a:p>
          <a:endParaRPr lang="es-AR"/>
        </a:p>
      </dgm:t>
    </dgm:pt>
    <dgm:pt modelId="{DC46790B-1A36-41E4-945D-B653A1B64A8C}" type="pres">
      <dgm:prSet presAssocID="{8B23D190-CB58-46DA-8475-9796720F78F8}" presName="theList" presStyleCnt="0">
        <dgm:presLayoutVars>
          <dgm:dir/>
          <dgm:animLvl val="lvl"/>
          <dgm:resizeHandles val="exact"/>
        </dgm:presLayoutVars>
      </dgm:prSet>
      <dgm:spPr/>
      <dgm:t>
        <a:bodyPr/>
        <a:lstStyle/>
        <a:p>
          <a:endParaRPr lang="es-AR"/>
        </a:p>
      </dgm:t>
    </dgm:pt>
    <dgm:pt modelId="{6D6BF01D-44D7-40C9-A890-0186441FAC0C}" type="pres">
      <dgm:prSet presAssocID="{16C8A58C-C4D1-4724-8497-4860C5BD06FD}" presName="compNode" presStyleCnt="0"/>
      <dgm:spPr/>
    </dgm:pt>
    <dgm:pt modelId="{1B23A2B0-67B5-47A9-80CD-5A60D2A53D30}" type="pres">
      <dgm:prSet presAssocID="{16C8A58C-C4D1-4724-8497-4860C5BD06FD}" presName="aNode" presStyleLbl="bgShp" presStyleIdx="0" presStyleCnt="5"/>
      <dgm:spPr/>
      <dgm:t>
        <a:bodyPr/>
        <a:lstStyle/>
        <a:p>
          <a:endParaRPr lang="es-AR"/>
        </a:p>
      </dgm:t>
    </dgm:pt>
    <dgm:pt modelId="{CB3E7889-4A52-449E-85CD-1E64A3D33F7D}" type="pres">
      <dgm:prSet presAssocID="{16C8A58C-C4D1-4724-8497-4860C5BD06FD}" presName="textNode" presStyleLbl="bgShp" presStyleIdx="0" presStyleCnt="5"/>
      <dgm:spPr/>
      <dgm:t>
        <a:bodyPr/>
        <a:lstStyle/>
        <a:p>
          <a:endParaRPr lang="es-AR"/>
        </a:p>
      </dgm:t>
    </dgm:pt>
    <dgm:pt modelId="{F6D643F0-B934-4FAB-B445-9C805BC23E39}" type="pres">
      <dgm:prSet presAssocID="{16C8A58C-C4D1-4724-8497-4860C5BD06FD}" presName="compChildNode" presStyleCnt="0"/>
      <dgm:spPr/>
    </dgm:pt>
    <dgm:pt modelId="{5186B3D3-8AC0-438E-9D57-AE089F1F1220}" type="pres">
      <dgm:prSet presAssocID="{16C8A58C-C4D1-4724-8497-4860C5BD06FD}" presName="theInnerList" presStyleCnt="0"/>
      <dgm:spPr/>
    </dgm:pt>
    <dgm:pt modelId="{D41E25AA-30EE-4E31-8138-38DEB5BA901E}" type="pres">
      <dgm:prSet presAssocID="{FA0062A2-AEB5-4C30-BFCF-54F9686719A7}" presName="childNode" presStyleLbl="node1" presStyleIdx="0" presStyleCnt="8">
        <dgm:presLayoutVars>
          <dgm:bulletEnabled val="1"/>
        </dgm:presLayoutVars>
      </dgm:prSet>
      <dgm:spPr/>
      <dgm:t>
        <a:bodyPr/>
        <a:lstStyle/>
        <a:p>
          <a:endParaRPr lang="es-AR"/>
        </a:p>
      </dgm:t>
    </dgm:pt>
    <dgm:pt modelId="{4FCF915A-E7E0-4F59-B592-53C15FC40541}" type="pres">
      <dgm:prSet presAssocID="{FA0062A2-AEB5-4C30-BFCF-54F9686719A7}" presName="aSpace2" presStyleCnt="0"/>
      <dgm:spPr/>
    </dgm:pt>
    <dgm:pt modelId="{512B7001-65BD-43FB-AD3F-1C24736AF874}" type="pres">
      <dgm:prSet presAssocID="{0BF7EE65-66B7-4225-9637-BE848DC05E25}" presName="childNode" presStyleLbl="node1" presStyleIdx="1" presStyleCnt="8">
        <dgm:presLayoutVars>
          <dgm:bulletEnabled val="1"/>
        </dgm:presLayoutVars>
      </dgm:prSet>
      <dgm:spPr/>
      <dgm:t>
        <a:bodyPr/>
        <a:lstStyle/>
        <a:p>
          <a:endParaRPr lang="es-AR"/>
        </a:p>
      </dgm:t>
    </dgm:pt>
    <dgm:pt modelId="{F1C9E355-D430-4532-8A0B-0731EE964A3E}" type="pres">
      <dgm:prSet presAssocID="{16C8A58C-C4D1-4724-8497-4860C5BD06FD}" presName="aSpace" presStyleCnt="0"/>
      <dgm:spPr/>
    </dgm:pt>
    <dgm:pt modelId="{6C007888-7C70-452D-B598-0A78799ED0C9}" type="pres">
      <dgm:prSet presAssocID="{8019BF5B-7A8E-4DD7-B595-5F774DA8C0DF}" presName="compNode" presStyleCnt="0"/>
      <dgm:spPr/>
    </dgm:pt>
    <dgm:pt modelId="{50416D05-C3F0-4A1E-885D-47211729DA0A}" type="pres">
      <dgm:prSet presAssocID="{8019BF5B-7A8E-4DD7-B595-5F774DA8C0DF}" presName="aNode" presStyleLbl="bgShp" presStyleIdx="1" presStyleCnt="5"/>
      <dgm:spPr/>
      <dgm:t>
        <a:bodyPr/>
        <a:lstStyle/>
        <a:p>
          <a:endParaRPr lang="es-AR"/>
        </a:p>
      </dgm:t>
    </dgm:pt>
    <dgm:pt modelId="{F410078C-478B-400E-8A28-CF1819772703}" type="pres">
      <dgm:prSet presAssocID="{8019BF5B-7A8E-4DD7-B595-5F774DA8C0DF}" presName="textNode" presStyleLbl="bgShp" presStyleIdx="1" presStyleCnt="5"/>
      <dgm:spPr/>
      <dgm:t>
        <a:bodyPr/>
        <a:lstStyle/>
        <a:p>
          <a:endParaRPr lang="es-AR"/>
        </a:p>
      </dgm:t>
    </dgm:pt>
    <dgm:pt modelId="{9831B729-3B83-459F-A97C-85532EF096CE}" type="pres">
      <dgm:prSet presAssocID="{8019BF5B-7A8E-4DD7-B595-5F774DA8C0DF}" presName="compChildNode" presStyleCnt="0"/>
      <dgm:spPr/>
    </dgm:pt>
    <dgm:pt modelId="{F0BA72AA-33FF-4184-9469-9E51BF4888D2}" type="pres">
      <dgm:prSet presAssocID="{8019BF5B-7A8E-4DD7-B595-5F774DA8C0DF}" presName="theInnerList" presStyleCnt="0"/>
      <dgm:spPr/>
    </dgm:pt>
    <dgm:pt modelId="{41C8F732-F100-46DC-9197-2DBE2CF6E159}" type="pres">
      <dgm:prSet presAssocID="{8019BF5B-7A8E-4DD7-B595-5F774DA8C0DF}" presName="aSpace" presStyleCnt="0"/>
      <dgm:spPr/>
    </dgm:pt>
    <dgm:pt modelId="{553EF40D-2194-4173-B252-2E256C205B48}" type="pres">
      <dgm:prSet presAssocID="{4B68D076-712A-4986-A277-6A7783A99A07}" presName="compNode" presStyleCnt="0"/>
      <dgm:spPr/>
    </dgm:pt>
    <dgm:pt modelId="{50DF7020-0867-4302-893D-D8AA9B9D1857}" type="pres">
      <dgm:prSet presAssocID="{4B68D076-712A-4986-A277-6A7783A99A07}" presName="aNode" presStyleLbl="bgShp" presStyleIdx="2" presStyleCnt="5"/>
      <dgm:spPr/>
      <dgm:t>
        <a:bodyPr/>
        <a:lstStyle/>
        <a:p>
          <a:endParaRPr lang="es-AR"/>
        </a:p>
      </dgm:t>
    </dgm:pt>
    <dgm:pt modelId="{CC65F8C5-2654-41F1-802E-DAE861811178}" type="pres">
      <dgm:prSet presAssocID="{4B68D076-712A-4986-A277-6A7783A99A07}" presName="textNode" presStyleLbl="bgShp" presStyleIdx="2" presStyleCnt="5"/>
      <dgm:spPr/>
      <dgm:t>
        <a:bodyPr/>
        <a:lstStyle/>
        <a:p>
          <a:endParaRPr lang="es-AR"/>
        </a:p>
      </dgm:t>
    </dgm:pt>
    <dgm:pt modelId="{F5E38D9A-201C-4B2B-99D6-7AB91976CF3D}" type="pres">
      <dgm:prSet presAssocID="{4B68D076-712A-4986-A277-6A7783A99A07}" presName="compChildNode" presStyleCnt="0"/>
      <dgm:spPr/>
    </dgm:pt>
    <dgm:pt modelId="{AB30ECA5-A382-4165-8C45-3F5F3302C46B}" type="pres">
      <dgm:prSet presAssocID="{4B68D076-712A-4986-A277-6A7783A99A07}" presName="theInnerList" presStyleCnt="0"/>
      <dgm:spPr/>
    </dgm:pt>
    <dgm:pt modelId="{38D56C86-F46F-48E1-AC39-706858D824A8}" type="pres">
      <dgm:prSet presAssocID="{6A180D8C-C132-4268-939C-B4335305C860}" presName="childNode" presStyleLbl="node1" presStyleIdx="2" presStyleCnt="8">
        <dgm:presLayoutVars>
          <dgm:bulletEnabled val="1"/>
        </dgm:presLayoutVars>
      </dgm:prSet>
      <dgm:spPr/>
      <dgm:t>
        <a:bodyPr/>
        <a:lstStyle/>
        <a:p>
          <a:endParaRPr lang="es-AR"/>
        </a:p>
      </dgm:t>
    </dgm:pt>
    <dgm:pt modelId="{A61FFA0C-B885-4BD1-85A2-D9F7A6E4F363}" type="pres">
      <dgm:prSet presAssocID="{6A180D8C-C132-4268-939C-B4335305C860}" presName="aSpace2" presStyleCnt="0"/>
      <dgm:spPr/>
    </dgm:pt>
    <dgm:pt modelId="{32E6FB5D-7320-4C8A-A762-7382DFF4451E}" type="pres">
      <dgm:prSet presAssocID="{3609B834-E7C7-48D3-BC36-257452EA0A42}" presName="childNode" presStyleLbl="node1" presStyleIdx="3" presStyleCnt="8">
        <dgm:presLayoutVars>
          <dgm:bulletEnabled val="1"/>
        </dgm:presLayoutVars>
      </dgm:prSet>
      <dgm:spPr/>
      <dgm:t>
        <a:bodyPr/>
        <a:lstStyle/>
        <a:p>
          <a:endParaRPr lang="es-AR"/>
        </a:p>
      </dgm:t>
    </dgm:pt>
    <dgm:pt modelId="{1395DAB6-AD8A-4FD6-B997-187CB227106C}" type="pres">
      <dgm:prSet presAssocID="{4B68D076-712A-4986-A277-6A7783A99A07}" presName="aSpace" presStyleCnt="0"/>
      <dgm:spPr/>
    </dgm:pt>
    <dgm:pt modelId="{3ED20B3F-9D31-4683-80BA-4D2330A30055}" type="pres">
      <dgm:prSet presAssocID="{305EB3B9-04E7-404A-A0B3-17842A62E58B}" presName="compNode" presStyleCnt="0"/>
      <dgm:spPr/>
    </dgm:pt>
    <dgm:pt modelId="{D7DAA047-E6A6-4722-A58E-3406421BCE7A}" type="pres">
      <dgm:prSet presAssocID="{305EB3B9-04E7-404A-A0B3-17842A62E58B}" presName="aNode" presStyleLbl="bgShp" presStyleIdx="3" presStyleCnt="5"/>
      <dgm:spPr/>
      <dgm:t>
        <a:bodyPr/>
        <a:lstStyle/>
        <a:p>
          <a:endParaRPr lang="es-AR"/>
        </a:p>
      </dgm:t>
    </dgm:pt>
    <dgm:pt modelId="{3B24389D-2B8B-4FF6-B697-2F72DD5624B6}" type="pres">
      <dgm:prSet presAssocID="{305EB3B9-04E7-404A-A0B3-17842A62E58B}" presName="textNode" presStyleLbl="bgShp" presStyleIdx="3" presStyleCnt="5"/>
      <dgm:spPr/>
      <dgm:t>
        <a:bodyPr/>
        <a:lstStyle/>
        <a:p>
          <a:endParaRPr lang="es-AR"/>
        </a:p>
      </dgm:t>
    </dgm:pt>
    <dgm:pt modelId="{3D29AB87-BBBD-40D4-9358-BDC35C35882B}" type="pres">
      <dgm:prSet presAssocID="{305EB3B9-04E7-404A-A0B3-17842A62E58B}" presName="compChildNode" presStyleCnt="0"/>
      <dgm:spPr/>
    </dgm:pt>
    <dgm:pt modelId="{7F6762A5-CDA0-48BD-A82B-4D75D3D14A3F}" type="pres">
      <dgm:prSet presAssocID="{305EB3B9-04E7-404A-A0B3-17842A62E58B}" presName="theInnerList" presStyleCnt="0"/>
      <dgm:spPr/>
    </dgm:pt>
    <dgm:pt modelId="{7C6FAFA1-28E4-4ECB-9C4D-644AD2DEE5FD}" type="pres">
      <dgm:prSet presAssocID="{2EF648C3-A58E-450D-8CE1-1F9F6D040FC8}" presName="childNode" presStyleLbl="node1" presStyleIdx="4" presStyleCnt="8">
        <dgm:presLayoutVars>
          <dgm:bulletEnabled val="1"/>
        </dgm:presLayoutVars>
      </dgm:prSet>
      <dgm:spPr/>
      <dgm:t>
        <a:bodyPr/>
        <a:lstStyle/>
        <a:p>
          <a:endParaRPr lang="es-AR"/>
        </a:p>
      </dgm:t>
    </dgm:pt>
    <dgm:pt modelId="{AA6474F6-7DE7-4FBA-B5F4-AE312F3DDAA8}" type="pres">
      <dgm:prSet presAssocID="{2EF648C3-A58E-450D-8CE1-1F9F6D040FC8}" presName="aSpace2" presStyleCnt="0"/>
      <dgm:spPr/>
    </dgm:pt>
    <dgm:pt modelId="{CEDBFA9A-ED63-4EAC-AE4A-B5A0CD774D4C}" type="pres">
      <dgm:prSet presAssocID="{1D7C595B-4D46-4516-A76D-59970D233DCE}" presName="childNode" presStyleLbl="node1" presStyleIdx="5" presStyleCnt="8">
        <dgm:presLayoutVars>
          <dgm:bulletEnabled val="1"/>
        </dgm:presLayoutVars>
      </dgm:prSet>
      <dgm:spPr/>
      <dgm:t>
        <a:bodyPr/>
        <a:lstStyle/>
        <a:p>
          <a:endParaRPr lang="es-AR"/>
        </a:p>
      </dgm:t>
    </dgm:pt>
    <dgm:pt modelId="{78926CE0-546B-4FDF-A6EE-7619777E3AB3}" type="pres">
      <dgm:prSet presAssocID="{305EB3B9-04E7-404A-A0B3-17842A62E58B}" presName="aSpace" presStyleCnt="0"/>
      <dgm:spPr/>
    </dgm:pt>
    <dgm:pt modelId="{7A615B2C-A654-48DC-963D-F6061EE5F037}" type="pres">
      <dgm:prSet presAssocID="{AA310AE1-5B27-4333-AE11-F9F7E1F87C25}" presName="compNode" presStyleCnt="0"/>
      <dgm:spPr/>
    </dgm:pt>
    <dgm:pt modelId="{0222E060-26E8-470D-9B73-D2D8F8A5D8D5}" type="pres">
      <dgm:prSet presAssocID="{AA310AE1-5B27-4333-AE11-F9F7E1F87C25}" presName="aNode" presStyleLbl="bgShp" presStyleIdx="4" presStyleCnt="5"/>
      <dgm:spPr/>
      <dgm:t>
        <a:bodyPr/>
        <a:lstStyle/>
        <a:p>
          <a:endParaRPr lang="es-AR"/>
        </a:p>
      </dgm:t>
    </dgm:pt>
    <dgm:pt modelId="{3741C227-8E32-450C-8040-69B26B816AA2}" type="pres">
      <dgm:prSet presAssocID="{AA310AE1-5B27-4333-AE11-F9F7E1F87C25}" presName="textNode" presStyleLbl="bgShp" presStyleIdx="4" presStyleCnt="5"/>
      <dgm:spPr/>
      <dgm:t>
        <a:bodyPr/>
        <a:lstStyle/>
        <a:p>
          <a:endParaRPr lang="es-AR"/>
        </a:p>
      </dgm:t>
    </dgm:pt>
    <dgm:pt modelId="{01EAFD4C-A4D1-408C-B1AC-087FDB9969E2}" type="pres">
      <dgm:prSet presAssocID="{AA310AE1-5B27-4333-AE11-F9F7E1F87C25}" presName="compChildNode" presStyleCnt="0"/>
      <dgm:spPr/>
    </dgm:pt>
    <dgm:pt modelId="{E0041E94-DF44-4D96-BF84-B185EB539914}" type="pres">
      <dgm:prSet presAssocID="{AA310AE1-5B27-4333-AE11-F9F7E1F87C25}" presName="theInnerList" presStyleCnt="0"/>
      <dgm:spPr/>
    </dgm:pt>
    <dgm:pt modelId="{8982797F-DFF0-4891-9230-835EF267CAE5}" type="pres">
      <dgm:prSet presAssocID="{2B2B7BC2-AF22-41EF-B9B4-F8AC122D2457}" presName="childNode" presStyleLbl="node1" presStyleIdx="6" presStyleCnt="8">
        <dgm:presLayoutVars>
          <dgm:bulletEnabled val="1"/>
        </dgm:presLayoutVars>
      </dgm:prSet>
      <dgm:spPr/>
      <dgm:t>
        <a:bodyPr/>
        <a:lstStyle/>
        <a:p>
          <a:endParaRPr lang="es-AR"/>
        </a:p>
      </dgm:t>
    </dgm:pt>
    <dgm:pt modelId="{2164D165-28A8-464A-87F5-374F377941D3}" type="pres">
      <dgm:prSet presAssocID="{2B2B7BC2-AF22-41EF-B9B4-F8AC122D2457}" presName="aSpace2" presStyleCnt="0"/>
      <dgm:spPr/>
    </dgm:pt>
    <dgm:pt modelId="{D7B53805-5EA3-48BE-8192-9AB2FECF595B}" type="pres">
      <dgm:prSet presAssocID="{F1D38494-7BB1-442C-8177-5E601F0313AB}" presName="childNode" presStyleLbl="node1" presStyleIdx="7" presStyleCnt="8">
        <dgm:presLayoutVars>
          <dgm:bulletEnabled val="1"/>
        </dgm:presLayoutVars>
      </dgm:prSet>
      <dgm:spPr/>
      <dgm:t>
        <a:bodyPr/>
        <a:lstStyle/>
        <a:p>
          <a:endParaRPr lang="es-AR"/>
        </a:p>
      </dgm:t>
    </dgm:pt>
  </dgm:ptLst>
  <dgm:cxnLst>
    <dgm:cxn modelId="{526C8329-7E28-464C-832C-4289DEF6ED14}" type="presOf" srcId="{1D7C595B-4D46-4516-A76D-59970D233DCE}" destId="{CEDBFA9A-ED63-4EAC-AE4A-B5A0CD774D4C}" srcOrd="0" destOrd="0" presId="urn:microsoft.com/office/officeart/2005/8/layout/lProcess2"/>
    <dgm:cxn modelId="{02215C04-46AB-45D8-B8EF-32AB033FFA6F}" srcId="{305EB3B9-04E7-404A-A0B3-17842A62E58B}" destId="{2EF648C3-A58E-450D-8CE1-1F9F6D040FC8}" srcOrd="0" destOrd="0" parTransId="{BF89B410-13AE-4117-8D3C-0C3CE0BD3DF9}" sibTransId="{F11A6011-B562-40A1-87CC-3CBE23300533}"/>
    <dgm:cxn modelId="{7A8B15DF-661E-49C7-9998-3CA7603AF6E0}" type="presOf" srcId="{8019BF5B-7A8E-4DD7-B595-5F774DA8C0DF}" destId="{F410078C-478B-400E-8A28-CF1819772703}" srcOrd="1" destOrd="0" presId="urn:microsoft.com/office/officeart/2005/8/layout/lProcess2"/>
    <dgm:cxn modelId="{8B2BA306-8563-4671-B90E-E8B244798D71}" type="presOf" srcId="{3609B834-E7C7-48D3-BC36-257452EA0A42}" destId="{32E6FB5D-7320-4C8A-A762-7382DFF4451E}" srcOrd="0" destOrd="0" presId="urn:microsoft.com/office/officeart/2005/8/layout/lProcess2"/>
    <dgm:cxn modelId="{6DED1489-B537-4F81-9F64-C1919E797258}" srcId="{16C8A58C-C4D1-4724-8497-4860C5BD06FD}" destId="{FA0062A2-AEB5-4C30-BFCF-54F9686719A7}" srcOrd="0" destOrd="0" parTransId="{29C9F603-006C-45C5-94AE-B38D7D9FE9F6}" sibTransId="{98931ABC-45B5-4B31-AB6D-878BD85947FC}"/>
    <dgm:cxn modelId="{7CDAFEA6-E3D5-4781-BCD8-F048F55BA4C8}" srcId="{4B68D076-712A-4986-A277-6A7783A99A07}" destId="{3609B834-E7C7-48D3-BC36-257452EA0A42}" srcOrd="1" destOrd="0" parTransId="{994EF732-7D24-417C-858B-8E595A1728DB}" sibTransId="{1C986EF6-BD19-42BE-8A9D-818FC0529D44}"/>
    <dgm:cxn modelId="{287C39E4-30E1-42B0-9547-FEC8DB14C8ED}" type="presOf" srcId="{F1D38494-7BB1-442C-8177-5E601F0313AB}" destId="{D7B53805-5EA3-48BE-8192-9AB2FECF595B}" srcOrd="0" destOrd="0" presId="urn:microsoft.com/office/officeart/2005/8/layout/lProcess2"/>
    <dgm:cxn modelId="{DE24DB9D-2E8A-47C0-8F67-2D8A0E41172F}" type="presOf" srcId="{16C8A58C-C4D1-4724-8497-4860C5BD06FD}" destId="{1B23A2B0-67B5-47A9-80CD-5A60D2A53D30}" srcOrd="0" destOrd="0" presId="urn:microsoft.com/office/officeart/2005/8/layout/lProcess2"/>
    <dgm:cxn modelId="{6769B341-99B9-492A-9C7B-9B9E1599EBBE}" type="presOf" srcId="{0BF7EE65-66B7-4225-9637-BE848DC05E25}" destId="{512B7001-65BD-43FB-AD3F-1C24736AF874}" srcOrd="0" destOrd="0" presId="urn:microsoft.com/office/officeart/2005/8/layout/lProcess2"/>
    <dgm:cxn modelId="{2EB78228-841C-4BE2-A3D0-9B876C00ECC4}" type="presOf" srcId="{2B2B7BC2-AF22-41EF-B9B4-F8AC122D2457}" destId="{8982797F-DFF0-4891-9230-835EF267CAE5}" srcOrd="0" destOrd="0" presId="urn:microsoft.com/office/officeart/2005/8/layout/lProcess2"/>
    <dgm:cxn modelId="{6A3815ED-567A-4548-B0A4-C47EE7596C24}" type="presOf" srcId="{8B23D190-CB58-46DA-8475-9796720F78F8}" destId="{DC46790B-1A36-41E4-945D-B653A1B64A8C}" srcOrd="0" destOrd="0" presId="urn:microsoft.com/office/officeart/2005/8/layout/lProcess2"/>
    <dgm:cxn modelId="{E10E71AA-A1B6-48D3-B8A8-E0D15E964AA8}" srcId="{8B23D190-CB58-46DA-8475-9796720F78F8}" destId="{305EB3B9-04E7-404A-A0B3-17842A62E58B}" srcOrd="3" destOrd="0" parTransId="{B4AFED05-771C-4183-8476-505AB32F395F}" sibTransId="{47D55C7D-26B7-42A1-9385-10ECA1BAC839}"/>
    <dgm:cxn modelId="{7C297101-0E9B-457B-96CE-FC6F236208E1}" srcId="{4B68D076-712A-4986-A277-6A7783A99A07}" destId="{6A180D8C-C132-4268-939C-B4335305C860}" srcOrd="0" destOrd="0" parTransId="{67098849-BE0E-45F8-BA9C-3CCCC85339FF}" sibTransId="{0C37A0C0-DB69-4C6A-85E0-D50731F8D323}"/>
    <dgm:cxn modelId="{7ECF12CD-D1E0-482A-85FF-7531783344BF}" srcId="{AA310AE1-5B27-4333-AE11-F9F7E1F87C25}" destId="{F1D38494-7BB1-442C-8177-5E601F0313AB}" srcOrd="1" destOrd="0" parTransId="{2D66C5F5-885A-473F-BD36-9384DEB02C64}" sibTransId="{830A3481-B084-4BAD-8C93-BF0632278381}"/>
    <dgm:cxn modelId="{2895A33B-68D2-4B8C-A685-D49F73CB1AE8}" type="presOf" srcId="{305EB3B9-04E7-404A-A0B3-17842A62E58B}" destId="{D7DAA047-E6A6-4722-A58E-3406421BCE7A}" srcOrd="0" destOrd="0" presId="urn:microsoft.com/office/officeart/2005/8/layout/lProcess2"/>
    <dgm:cxn modelId="{56752C67-DF92-459F-837A-377959275EE1}" type="presOf" srcId="{FA0062A2-AEB5-4C30-BFCF-54F9686719A7}" destId="{D41E25AA-30EE-4E31-8138-38DEB5BA901E}" srcOrd="0" destOrd="0" presId="urn:microsoft.com/office/officeart/2005/8/layout/lProcess2"/>
    <dgm:cxn modelId="{FC108E24-06AF-48E4-A194-1C0B1D86AD81}" type="presOf" srcId="{8019BF5B-7A8E-4DD7-B595-5F774DA8C0DF}" destId="{50416D05-C3F0-4A1E-885D-47211729DA0A}" srcOrd="0" destOrd="0" presId="urn:microsoft.com/office/officeart/2005/8/layout/lProcess2"/>
    <dgm:cxn modelId="{FEE0F645-F11D-4980-BFD2-E9AC36A72D2A}" srcId="{8B23D190-CB58-46DA-8475-9796720F78F8}" destId="{4B68D076-712A-4986-A277-6A7783A99A07}" srcOrd="2" destOrd="0" parTransId="{F0EC0858-D96C-4ED2-8E80-12C975EA0D94}" sibTransId="{44104C15-47B1-4F96-8FE5-198A43D19522}"/>
    <dgm:cxn modelId="{2F91965E-111E-4604-98BB-8B9CA67A45AF}" type="presOf" srcId="{6A180D8C-C132-4268-939C-B4335305C860}" destId="{38D56C86-F46F-48E1-AC39-706858D824A8}" srcOrd="0" destOrd="0" presId="urn:microsoft.com/office/officeart/2005/8/layout/lProcess2"/>
    <dgm:cxn modelId="{8398E1A3-E203-47A7-8AFD-35AC6130774B}" type="presOf" srcId="{AA310AE1-5B27-4333-AE11-F9F7E1F87C25}" destId="{3741C227-8E32-450C-8040-69B26B816AA2}" srcOrd="1" destOrd="0" presId="urn:microsoft.com/office/officeart/2005/8/layout/lProcess2"/>
    <dgm:cxn modelId="{5BA51B39-A0A3-4437-B315-B49905C8F28F}" srcId="{16C8A58C-C4D1-4724-8497-4860C5BD06FD}" destId="{0BF7EE65-66B7-4225-9637-BE848DC05E25}" srcOrd="1" destOrd="0" parTransId="{98DBE1B9-5FC5-48B1-B436-4DF840E75280}" sibTransId="{2629BC62-8A50-4973-8493-C7F955F7FDFB}"/>
    <dgm:cxn modelId="{47533A9A-F2F4-40F0-A531-C5B261E569A4}" type="presOf" srcId="{AA310AE1-5B27-4333-AE11-F9F7E1F87C25}" destId="{0222E060-26E8-470D-9B73-D2D8F8A5D8D5}" srcOrd="0" destOrd="0" presId="urn:microsoft.com/office/officeart/2005/8/layout/lProcess2"/>
    <dgm:cxn modelId="{5C23FA59-6688-4AD7-A46D-919E5E7BB79B}" type="presOf" srcId="{4B68D076-712A-4986-A277-6A7783A99A07}" destId="{CC65F8C5-2654-41F1-802E-DAE861811178}" srcOrd="1" destOrd="0" presId="urn:microsoft.com/office/officeart/2005/8/layout/lProcess2"/>
    <dgm:cxn modelId="{95ED24F0-2BB3-4969-8561-269FC384C828}" srcId="{AA310AE1-5B27-4333-AE11-F9F7E1F87C25}" destId="{2B2B7BC2-AF22-41EF-B9B4-F8AC122D2457}" srcOrd="0" destOrd="0" parTransId="{946876D5-2E6B-4000-8CEF-95795FEA609C}" sibTransId="{43E3E698-99B4-44BC-BA51-5BDA9B0B81A4}"/>
    <dgm:cxn modelId="{BEBBA06D-1450-4B3C-A3E8-7AA39A496E5E}" srcId="{305EB3B9-04E7-404A-A0B3-17842A62E58B}" destId="{1D7C595B-4D46-4516-A76D-59970D233DCE}" srcOrd="1" destOrd="0" parTransId="{C28394F5-5174-4EBF-BC29-65CA799DEF46}" sibTransId="{F92A806C-BEF3-41E2-A61A-87FD7AD89FFE}"/>
    <dgm:cxn modelId="{DC95F269-25CA-4A9D-BA53-AB3133891A3E}" srcId="{8B23D190-CB58-46DA-8475-9796720F78F8}" destId="{AA310AE1-5B27-4333-AE11-F9F7E1F87C25}" srcOrd="4" destOrd="0" parTransId="{033A1DA9-AB5C-445F-859D-DC52E98997C9}" sibTransId="{9A26C0A6-B49B-4B14-8D28-4A8030852444}"/>
    <dgm:cxn modelId="{05B7F622-E723-4E76-BFAE-7475AAAC1EA1}" type="presOf" srcId="{2EF648C3-A58E-450D-8CE1-1F9F6D040FC8}" destId="{7C6FAFA1-28E4-4ECB-9C4D-644AD2DEE5FD}" srcOrd="0" destOrd="0" presId="urn:microsoft.com/office/officeart/2005/8/layout/lProcess2"/>
    <dgm:cxn modelId="{E9A2C500-6F11-4894-812C-EE3EA486DDDF}" type="presOf" srcId="{16C8A58C-C4D1-4724-8497-4860C5BD06FD}" destId="{CB3E7889-4A52-449E-85CD-1E64A3D33F7D}" srcOrd="1" destOrd="0" presId="urn:microsoft.com/office/officeart/2005/8/layout/lProcess2"/>
    <dgm:cxn modelId="{61BA06F1-A3F6-499F-98A0-CB64233715B2}" srcId="{8B23D190-CB58-46DA-8475-9796720F78F8}" destId="{8019BF5B-7A8E-4DD7-B595-5F774DA8C0DF}" srcOrd="1" destOrd="0" parTransId="{F8301B67-DD4C-4934-A044-3F8FA9D09D05}" sibTransId="{5E556392-3FBD-4502-B96B-12FEE6ECA298}"/>
    <dgm:cxn modelId="{03ED7BEB-08A0-410C-B7FA-0996021EB0D3}" srcId="{8B23D190-CB58-46DA-8475-9796720F78F8}" destId="{16C8A58C-C4D1-4724-8497-4860C5BD06FD}" srcOrd="0" destOrd="0" parTransId="{318EE502-F1BC-430C-B013-13D3B2780B82}" sibTransId="{A391A1C8-6145-4FB7-9DE1-5BEBB7E12F64}"/>
    <dgm:cxn modelId="{9B2F60AF-625F-413B-B10F-F88734FF0FFB}" type="presOf" srcId="{305EB3B9-04E7-404A-A0B3-17842A62E58B}" destId="{3B24389D-2B8B-4FF6-B697-2F72DD5624B6}" srcOrd="1" destOrd="0" presId="urn:microsoft.com/office/officeart/2005/8/layout/lProcess2"/>
    <dgm:cxn modelId="{9B554772-EC67-42EC-AC72-323539C8400C}" type="presOf" srcId="{4B68D076-712A-4986-A277-6A7783A99A07}" destId="{50DF7020-0867-4302-893D-D8AA9B9D1857}" srcOrd="0" destOrd="0" presId="urn:microsoft.com/office/officeart/2005/8/layout/lProcess2"/>
    <dgm:cxn modelId="{B51D60BD-AEFC-4EDD-B27B-22A51C0BFEB6}" type="presParOf" srcId="{DC46790B-1A36-41E4-945D-B653A1B64A8C}" destId="{6D6BF01D-44D7-40C9-A890-0186441FAC0C}" srcOrd="0" destOrd="0" presId="urn:microsoft.com/office/officeart/2005/8/layout/lProcess2"/>
    <dgm:cxn modelId="{4EDF4629-14B3-4A9C-9899-8F51B4E24222}" type="presParOf" srcId="{6D6BF01D-44D7-40C9-A890-0186441FAC0C}" destId="{1B23A2B0-67B5-47A9-80CD-5A60D2A53D30}" srcOrd="0" destOrd="0" presId="urn:microsoft.com/office/officeart/2005/8/layout/lProcess2"/>
    <dgm:cxn modelId="{EF2C0278-60A3-4825-82BC-946843D840A9}" type="presParOf" srcId="{6D6BF01D-44D7-40C9-A890-0186441FAC0C}" destId="{CB3E7889-4A52-449E-85CD-1E64A3D33F7D}" srcOrd="1" destOrd="0" presId="urn:microsoft.com/office/officeart/2005/8/layout/lProcess2"/>
    <dgm:cxn modelId="{DB14F129-7DBB-4674-A6C8-8A2293FA395B}" type="presParOf" srcId="{6D6BF01D-44D7-40C9-A890-0186441FAC0C}" destId="{F6D643F0-B934-4FAB-B445-9C805BC23E39}" srcOrd="2" destOrd="0" presId="urn:microsoft.com/office/officeart/2005/8/layout/lProcess2"/>
    <dgm:cxn modelId="{20FD518D-BFC0-4B58-92A3-437089ABB67B}" type="presParOf" srcId="{F6D643F0-B934-4FAB-B445-9C805BC23E39}" destId="{5186B3D3-8AC0-438E-9D57-AE089F1F1220}" srcOrd="0" destOrd="0" presId="urn:microsoft.com/office/officeart/2005/8/layout/lProcess2"/>
    <dgm:cxn modelId="{68CBE061-1CC4-40CE-AB30-42A07185279C}" type="presParOf" srcId="{5186B3D3-8AC0-438E-9D57-AE089F1F1220}" destId="{D41E25AA-30EE-4E31-8138-38DEB5BA901E}" srcOrd="0" destOrd="0" presId="urn:microsoft.com/office/officeart/2005/8/layout/lProcess2"/>
    <dgm:cxn modelId="{526B7CD1-94C2-4B36-BB88-3D7AF1B9F7B8}" type="presParOf" srcId="{5186B3D3-8AC0-438E-9D57-AE089F1F1220}" destId="{4FCF915A-E7E0-4F59-B592-53C15FC40541}" srcOrd="1" destOrd="0" presId="urn:microsoft.com/office/officeart/2005/8/layout/lProcess2"/>
    <dgm:cxn modelId="{1311744B-81E8-4457-9590-E77E2AAFCD0A}" type="presParOf" srcId="{5186B3D3-8AC0-438E-9D57-AE089F1F1220}" destId="{512B7001-65BD-43FB-AD3F-1C24736AF874}" srcOrd="2" destOrd="0" presId="urn:microsoft.com/office/officeart/2005/8/layout/lProcess2"/>
    <dgm:cxn modelId="{FB5F2527-B9FB-47CF-8B88-03FD45810BC1}" type="presParOf" srcId="{DC46790B-1A36-41E4-945D-B653A1B64A8C}" destId="{F1C9E355-D430-4532-8A0B-0731EE964A3E}" srcOrd="1" destOrd="0" presId="urn:microsoft.com/office/officeart/2005/8/layout/lProcess2"/>
    <dgm:cxn modelId="{7BFB7D5D-D57F-4ACA-A564-8D6CEE94257F}" type="presParOf" srcId="{DC46790B-1A36-41E4-945D-B653A1B64A8C}" destId="{6C007888-7C70-452D-B598-0A78799ED0C9}" srcOrd="2" destOrd="0" presId="urn:microsoft.com/office/officeart/2005/8/layout/lProcess2"/>
    <dgm:cxn modelId="{61AC044A-29A7-436B-A3C3-8A91648B5C88}" type="presParOf" srcId="{6C007888-7C70-452D-B598-0A78799ED0C9}" destId="{50416D05-C3F0-4A1E-885D-47211729DA0A}" srcOrd="0" destOrd="0" presId="urn:microsoft.com/office/officeart/2005/8/layout/lProcess2"/>
    <dgm:cxn modelId="{A80B6C2A-EC65-4560-81CF-DD9554CC0C58}" type="presParOf" srcId="{6C007888-7C70-452D-B598-0A78799ED0C9}" destId="{F410078C-478B-400E-8A28-CF1819772703}" srcOrd="1" destOrd="0" presId="urn:microsoft.com/office/officeart/2005/8/layout/lProcess2"/>
    <dgm:cxn modelId="{903EDBEB-79A1-471C-A970-92CF69C2221A}" type="presParOf" srcId="{6C007888-7C70-452D-B598-0A78799ED0C9}" destId="{9831B729-3B83-459F-A97C-85532EF096CE}" srcOrd="2" destOrd="0" presId="urn:microsoft.com/office/officeart/2005/8/layout/lProcess2"/>
    <dgm:cxn modelId="{589B806A-66BC-452E-9976-3EBF35B12760}" type="presParOf" srcId="{9831B729-3B83-459F-A97C-85532EF096CE}" destId="{F0BA72AA-33FF-4184-9469-9E51BF4888D2}" srcOrd="0" destOrd="0" presId="urn:microsoft.com/office/officeart/2005/8/layout/lProcess2"/>
    <dgm:cxn modelId="{0738E95D-1FCE-408D-A535-183852F401A9}" type="presParOf" srcId="{DC46790B-1A36-41E4-945D-B653A1B64A8C}" destId="{41C8F732-F100-46DC-9197-2DBE2CF6E159}" srcOrd="3" destOrd="0" presId="urn:microsoft.com/office/officeart/2005/8/layout/lProcess2"/>
    <dgm:cxn modelId="{674A07BE-2F08-4F74-BAE3-DF8C06C9E095}" type="presParOf" srcId="{DC46790B-1A36-41E4-945D-B653A1B64A8C}" destId="{553EF40D-2194-4173-B252-2E256C205B48}" srcOrd="4" destOrd="0" presId="urn:microsoft.com/office/officeart/2005/8/layout/lProcess2"/>
    <dgm:cxn modelId="{AD44C3F3-34CD-4C19-8AF7-1AD398FB21CE}" type="presParOf" srcId="{553EF40D-2194-4173-B252-2E256C205B48}" destId="{50DF7020-0867-4302-893D-D8AA9B9D1857}" srcOrd="0" destOrd="0" presId="urn:microsoft.com/office/officeart/2005/8/layout/lProcess2"/>
    <dgm:cxn modelId="{2C927D65-1D1E-4955-83D7-83711D7E640D}" type="presParOf" srcId="{553EF40D-2194-4173-B252-2E256C205B48}" destId="{CC65F8C5-2654-41F1-802E-DAE861811178}" srcOrd="1" destOrd="0" presId="urn:microsoft.com/office/officeart/2005/8/layout/lProcess2"/>
    <dgm:cxn modelId="{DF6EE6BA-EBD5-4C76-8FA6-9C749D968B6A}" type="presParOf" srcId="{553EF40D-2194-4173-B252-2E256C205B48}" destId="{F5E38D9A-201C-4B2B-99D6-7AB91976CF3D}" srcOrd="2" destOrd="0" presId="urn:microsoft.com/office/officeart/2005/8/layout/lProcess2"/>
    <dgm:cxn modelId="{5B9BEA4B-B697-44EC-A650-60ABB24E93BB}" type="presParOf" srcId="{F5E38D9A-201C-4B2B-99D6-7AB91976CF3D}" destId="{AB30ECA5-A382-4165-8C45-3F5F3302C46B}" srcOrd="0" destOrd="0" presId="urn:microsoft.com/office/officeart/2005/8/layout/lProcess2"/>
    <dgm:cxn modelId="{6C44DD9D-5F8B-4B77-B780-22AB0A24532F}" type="presParOf" srcId="{AB30ECA5-A382-4165-8C45-3F5F3302C46B}" destId="{38D56C86-F46F-48E1-AC39-706858D824A8}" srcOrd="0" destOrd="0" presId="urn:microsoft.com/office/officeart/2005/8/layout/lProcess2"/>
    <dgm:cxn modelId="{D1E9DCFE-65BA-417D-A579-0F02C7B80FFE}" type="presParOf" srcId="{AB30ECA5-A382-4165-8C45-3F5F3302C46B}" destId="{A61FFA0C-B885-4BD1-85A2-D9F7A6E4F363}" srcOrd="1" destOrd="0" presId="urn:microsoft.com/office/officeart/2005/8/layout/lProcess2"/>
    <dgm:cxn modelId="{2FCFD355-E8CF-4A43-9669-10A799113E9D}" type="presParOf" srcId="{AB30ECA5-A382-4165-8C45-3F5F3302C46B}" destId="{32E6FB5D-7320-4C8A-A762-7382DFF4451E}" srcOrd="2" destOrd="0" presId="urn:microsoft.com/office/officeart/2005/8/layout/lProcess2"/>
    <dgm:cxn modelId="{8B9273C9-7BDB-488C-9559-ACC774F6AB84}" type="presParOf" srcId="{DC46790B-1A36-41E4-945D-B653A1B64A8C}" destId="{1395DAB6-AD8A-4FD6-B997-187CB227106C}" srcOrd="5" destOrd="0" presId="urn:microsoft.com/office/officeart/2005/8/layout/lProcess2"/>
    <dgm:cxn modelId="{23FA22D3-88E9-4461-A0D9-F847EB990C5D}" type="presParOf" srcId="{DC46790B-1A36-41E4-945D-B653A1B64A8C}" destId="{3ED20B3F-9D31-4683-80BA-4D2330A30055}" srcOrd="6" destOrd="0" presId="urn:microsoft.com/office/officeart/2005/8/layout/lProcess2"/>
    <dgm:cxn modelId="{06C3D558-540F-4E4E-9E5B-57B19D6A920D}" type="presParOf" srcId="{3ED20B3F-9D31-4683-80BA-4D2330A30055}" destId="{D7DAA047-E6A6-4722-A58E-3406421BCE7A}" srcOrd="0" destOrd="0" presId="urn:microsoft.com/office/officeart/2005/8/layout/lProcess2"/>
    <dgm:cxn modelId="{E4585D7B-2A6B-48D9-A4F8-A545B426D14B}" type="presParOf" srcId="{3ED20B3F-9D31-4683-80BA-4D2330A30055}" destId="{3B24389D-2B8B-4FF6-B697-2F72DD5624B6}" srcOrd="1" destOrd="0" presId="urn:microsoft.com/office/officeart/2005/8/layout/lProcess2"/>
    <dgm:cxn modelId="{D70047DE-8C59-476E-92B7-D7E305DAC229}" type="presParOf" srcId="{3ED20B3F-9D31-4683-80BA-4D2330A30055}" destId="{3D29AB87-BBBD-40D4-9358-BDC35C35882B}" srcOrd="2" destOrd="0" presId="urn:microsoft.com/office/officeart/2005/8/layout/lProcess2"/>
    <dgm:cxn modelId="{AF55959E-36B5-4A6D-8A9B-0F3CC78F3563}" type="presParOf" srcId="{3D29AB87-BBBD-40D4-9358-BDC35C35882B}" destId="{7F6762A5-CDA0-48BD-A82B-4D75D3D14A3F}" srcOrd="0" destOrd="0" presId="urn:microsoft.com/office/officeart/2005/8/layout/lProcess2"/>
    <dgm:cxn modelId="{08D047CF-E1C9-434D-8CAA-D959E08395C5}" type="presParOf" srcId="{7F6762A5-CDA0-48BD-A82B-4D75D3D14A3F}" destId="{7C6FAFA1-28E4-4ECB-9C4D-644AD2DEE5FD}" srcOrd="0" destOrd="0" presId="urn:microsoft.com/office/officeart/2005/8/layout/lProcess2"/>
    <dgm:cxn modelId="{4E22B6E5-7612-49EA-9555-E75302A8AB77}" type="presParOf" srcId="{7F6762A5-CDA0-48BD-A82B-4D75D3D14A3F}" destId="{AA6474F6-7DE7-4FBA-B5F4-AE312F3DDAA8}" srcOrd="1" destOrd="0" presId="urn:microsoft.com/office/officeart/2005/8/layout/lProcess2"/>
    <dgm:cxn modelId="{C79BBDE8-10AE-47F6-9CA8-D30CB8212517}" type="presParOf" srcId="{7F6762A5-CDA0-48BD-A82B-4D75D3D14A3F}" destId="{CEDBFA9A-ED63-4EAC-AE4A-B5A0CD774D4C}" srcOrd="2" destOrd="0" presId="urn:microsoft.com/office/officeart/2005/8/layout/lProcess2"/>
    <dgm:cxn modelId="{51C43C7B-C316-4DE4-9EAB-AEE4364083DB}" type="presParOf" srcId="{DC46790B-1A36-41E4-945D-B653A1B64A8C}" destId="{78926CE0-546B-4FDF-A6EE-7619777E3AB3}" srcOrd="7" destOrd="0" presId="urn:microsoft.com/office/officeart/2005/8/layout/lProcess2"/>
    <dgm:cxn modelId="{E6A10F4F-C699-43EB-A532-E8EDC8B64772}" type="presParOf" srcId="{DC46790B-1A36-41E4-945D-B653A1B64A8C}" destId="{7A615B2C-A654-48DC-963D-F6061EE5F037}" srcOrd="8" destOrd="0" presId="urn:microsoft.com/office/officeart/2005/8/layout/lProcess2"/>
    <dgm:cxn modelId="{A35BDD3E-A80F-4F96-B9A7-3249A92E4661}" type="presParOf" srcId="{7A615B2C-A654-48DC-963D-F6061EE5F037}" destId="{0222E060-26E8-470D-9B73-D2D8F8A5D8D5}" srcOrd="0" destOrd="0" presId="urn:microsoft.com/office/officeart/2005/8/layout/lProcess2"/>
    <dgm:cxn modelId="{263658BD-A815-4F29-920B-85EE9F029E6C}" type="presParOf" srcId="{7A615B2C-A654-48DC-963D-F6061EE5F037}" destId="{3741C227-8E32-450C-8040-69B26B816AA2}" srcOrd="1" destOrd="0" presId="urn:microsoft.com/office/officeart/2005/8/layout/lProcess2"/>
    <dgm:cxn modelId="{0D9279F2-FF75-40F0-A4E6-6C0AD10EE820}" type="presParOf" srcId="{7A615B2C-A654-48DC-963D-F6061EE5F037}" destId="{01EAFD4C-A4D1-408C-B1AC-087FDB9969E2}" srcOrd="2" destOrd="0" presId="urn:microsoft.com/office/officeart/2005/8/layout/lProcess2"/>
    <dgm:cxn modelId="{74A25E88-2CE1-4E9D-8AE4-C398E9EE9E2B}" type="presParOf" srcId="{01EAFD4C-A4D1-408C-B1AC-087FDB9969E2}" destId="{E0041E94-DF44-4D96-BF84-B185EB539914}" srcOrd="0" destOrd="0" presId="urn:microsoft.com/office/officeart/2005/8/layout/lProcess2"/>
    <dgm:cxn modelId="{4A0B440E-44A9-44DB-BADC-4EFE0D9DA8BB}" type="presParOf" srcId="{E0041E94-DF44-4D96-BF84-B185EB539914}" destId="{8982797F-DFF0-4891-9230-835EF267CAE5}" srcOrd="0" destOrd="0" presId="urn:microsoft.com/office/officeart/2005/8/layout/lProcess2"/>
    <dgm:cxn modelId="{CDD80DCD-22A6-4990-8825-3B57D28376C4}" type="presParOf" srcId="{E0041E94-DF44-4D96-BF84-B185EB539914}" destId="{2164D165-28A8-464A-87F5-374F377941D3}" srcOrd="1" destOrd="0" presId="urn:microsoft.com/office/officeart/2005/8/layout/lProcess2"/>
    <dgm:cxn modelId="{D5F6FD7F-684E-4595-877D-F3F64E1530B9}" type="presParOf" srcId="{E0041E94-DF44-4D96-BF84-B185EB539914}" destId="{D7B53805-5EA3-48BE-8192-9AB2FECF595B}"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2FC7090-BBEC-4C42-8FC9-F4803EB2D9CD}" type="doc">
      <dgm:prSet loTypeId="urn:microsoft.com/office/officeart/2005/8/layout/chevron1" loCatId="process" qsTypeId="urn:microsoft.com/office/officeart/2005/8/quickstyle/simple1" qsCatId="simple" csTypeId="urn:microsoft.com/office/officeart/2005/8/colors/accent1_2" csCatId="accent1" phldr="1"/>
      <dgm:spPr/>
    </dgm:pt>
    <dgm:pt modelId="{6423637A-72F2-4F9F-A230-CBCCC4BA3D95}">
      <dgm:prSet phldrT="[Texto]"/>
      <dgm:spPr>
        <a:xfrm>
          <a:off x="1671" y="159442"/>
          <a:ext cx="2036475" cy="814590"/>
        </a:xfr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s-AR" b="1">
              <a:solidFill>
                <a:sysClr val="window" lastClr="FFFFFF"/>
              </a:solidFill>
              <a:latin typeface="Calibri"/>
              <a:ea typeface="+mn-ea"/>
              <a:cs typeface="+mn-cs"/>
            </a:rPr>
            <a:t>Productor Mayorista</a:t>
          </a:r>
        </a:p>
        <a:p>
          <a:r>
            <a:rPr lang="es-AR">
              <a:solidFill>
                <a:sysClr val="window" lastClr="FFFFFF"/>
              </a:solidFill>
              <a:latin typeface="Calibri"/>
              <a:ea typeface="+mn-ea"/>
              <a:cs typeface="+mn-cs"/>
            </a:rPr>
            <a:t>Ej: Alto Paraná, Tapebicuá</a:t>
          </a:r>
        </a:p>
      </dgm:t>
    </dgm:pt>
    <dgm:pt modelId="{20AF86D1-8A7C-45E1-AEA5-109E215C08D1}" type="parTrans" cxnId="{5B6C9F32-3424-4785-A493-93C4D0182919}">
      <dgm:prSet/>
      <dgm:spPr/>
      <dgm:t>
        <a:bodyPr/>
        <a:lstStyle/>
        <a:p>
          <a:endParaRPr lang="es-AR"/>
        </a:p>
      </dgm:t>
    </dgm:pt>
    <dgm:pt modelId="{453D6784-9EF1-4EDE-B1DF-CF0744A7F73C}" type="sibTrans" cxnId="{5B6C9F32-3424-4785-A493-93C4D0182919}">
      <dgm:prSet/>
      <dgm:spPr/>
      <dgm:t>
        <a:bodyPr/>
        <a:lstStyle/>
        <a:p>
          <a:endParaRPr lang="es-AR"/>
        </a:p>
      </dgm:t>
    </dgm:pt>
    <dgm:pt modelId="{26F91958-F1F4-4F8E-986B-3C9B82A427CB}">
      <dgm:prSet phldrT="[Texto]"/>
      <dgm:spPr>
        <a:xfrm>
          <a:off x="1834499" y="159442"/>
          <a:ext cx="2036475" cy="814590"/>
        </a:xfr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s-AR" b="1">
              <a:solidFill>
                <a:sysClr val="window" lastClr="FFFFFF"/>
              </a:solidFill>
              <a:latin typeface="Calibri"/>
              <a:ea typeface="+mn-ea"/>
              <a:cs typeface="+mn-cs"/>
            </a:rPr>
            <a:t>Distribuidor Mayorista</a:t>
          </a:r>
        </a:p>
        <a:p>
          <a:r>
            <a:rPr lang="es-AR">
              <a:solidFill>
                <a:sysClr val="window" lastClr="FFFFFF"/>
              </a:solidFill>
              <a:latin typeface="Calibri"/>
              <a:ea typeface="+mn-ea"/>
              <a:cs typeface="+mn-cs"/>
            </a:rPr>
            <a:t>Ej: Dommarco, LLavallol</a:t>
          </a:r>
        </a:p>
      </dgm:t>
    </dgm:pt>
    <dgm:pt modelId="{34D2A931-A5F7-4905-B238-00705FC4D122}" type="parTrans" cxnId="{D76DA447-23A8-44F6-8EBA-1450DF0FF7CB}">
      <dgm:prSet/>
      <dgm:spPr/>
      <dgm:t>
        <a:bodyPr/>
        <a:lstStyle/>
        <a:p>
          <a:endParaRPr lang="es-AR"/>
        </a:p>
      </dgm:t>
    </dgm:pt>
    <dgm:pt modelId="{F570D5B9-EA2D-49B7-8475-4243C5930BE8}" type="sibTrans" cxnId="{D76DA447-23A8-44F6-8EBA-1450DF0FF7CB}">
      <dgm:prSet/>
      <dgm:spPr/>
      <dgm:t>
        <a:bodyPr/>
        <a:lstStyle/>
        <a:p>
          <a:endParaRPr lang="es-AR"/>
        </a:p>
      </dgm:t>
    </dgm:pt>
    <dgm:pt modelId="{DCCB9639-EF64-45A4-9994-0953E6F1B020}">
      <dgm:prSet phldrT="[Texto]"/>
      <dgm:spPr>
        <a:xfrm>
          <a:off x="3667327" y="159442"/>
          <a:ext cx="2036475" cy="814590"/>
        </a:xfr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s-AR" b="1">
              <a:solidFill>
                <a:sysClr val="window" lastClr="FFFFFF"/>
              </a:solidFill>
              <a:latin typeface="Calibri"/>
              <a:ea typeface="+mn-ea"/>
              <a:cs typeface="+mn-cs"/>
            </a:rPr>
            <a:t>Consumidor Final Mayorista</a:t>
          </a:r>
        </a:p>
        <a:p>
          <a:r>
            <a:rPr lang="es-AR">
              <a:solidFill>
                <a:sysClr val="window" lastClr="FFFFFF"/>
              </a:solidFill>
              <a:latin typeface="Calibri"/>
              <a:ea typeface="+mn-ea"/>
              <a:cs typeface="+mn-cs"/>
            </a:rPr>
            <a:t>Ej: Constructora Caputo, IRSA</a:t>
          </a:r>
        </a:p>
      </dgm:t>
    </dgm:pt>
    <dgm:pt modelId="{79CD01E6-1386-4C46-A251-495599905ECD}" type="parTrans" cxnId="{F4FE2710-170B-4BDB-BC31-78D160E78580}">
      <dgm:prSet/>
      <dgm:spPr/>
      <dgm:t>
        <a:bodyPr/>
        <a:lstStyle/>
        <a:p>
          <a:endParaRPr lang="es-AR"/>
        </a:p>
      </dgm:t>
    </dgm:pt>
    <dgm:pt modelId="{49D35E47-E524-4C8E-85E2-B220455F1094}" type="sibTrans" cxnId="{F4FE2710-170B-4BDB-BC31-78D160E78580}">
      <dgm:prSet/>
      <dgm:spPr/>
      <dgm:t>
        <a:bodyPr/>
        <a:lstStyle/>
        <a:p>
          <a:endParaRPr lang="es-AR"/>
        </a:p>
      </dgm:t>
    </dgm:pt>
    <dgm:pt modelId="{B76D1195-C893-4F6E-88FE-A7A98F676927}" type="pres">
      <dgm:prSet presAssocID="{72FC7090-BBEC-4C42-8FC9-F4803EB2D9CD}" presName="Name0" presStyleCnt="0">
        <dgm:presLayoutVars>
          <dgm:dir/>
          <dgm:animLvl val="lvl"/>
          <dgm:resizeHandles val="exact"/>
        </dgm:presLayoutVars>
      </dgm:prSet>
      <dgm:spPr/>
    </dgm:pt>
    <dgm:pt modelId="{58023D18-863C-4465-8B1B-0023E5FB6B80}" type="pres">
      <dgm:prSet presAssocID="{6423637A-72F2-4F9F-A230-CBCCC4BA3D95}" presName="parTxOnly" presStyleLbl="node1" presStyleIdx="0" presStyleCnt="3">
        <dgm:presLayoutVars>
          <dgm:chMax val="0"/>
          <dgm:chPref val="0"/>
          <dgm:bulletEnabled val="1"/>
        </dgm:presLayoutVars>
      </dgm:prSet>
      <dgm:spPr>
        <a:prstGeom prst="chevron">
          <a:avLst/>
        </a:prstGeom>
      </dgm:spPr>
      <dgm:t>
        <a:bodyPr/>
        <a:lstStyle/>
        <a:p>
          <a:endParaRPr lang="es-AR"/>
        </a:p>
      </dgm:t>
    </dgm:pt>
    <dgm:pt modelId="{29573989-350A-4A04-88E4-356BEF6D1CEE}" type="pres">
      <dgm:prSet presAssocID="{453D6784-9EF1-4EDE-B1DF-CF0744A7F73C}" presName="parTxOnlySpace" presStyleCnt="0"/>
      <dgm:spPr/>
    </dgm:pt>
    <dgm:pt modelId="{AE6F5DE4-90BB-4CC1-B688-D761F4DC77A7}" type="pres">
      <dgm:prSet presAssocID="{26F91958-F1F4-4F8E-986B-3C9B82A427CB}" presName="parTxOnly" presStyleLbl="node1" presStyleIdx="1" presStyleCnt="3">
        <dgm:presLayoutVars>
          <dgm:chMax val="0"/>
          <dgm:chPref val="0"/>
          <dgm:bulletEnabled val="1"/>
        </dgm:presLayoutVars>
      </dgm:prSet>
      <dgm:spPr>
        <a:prstGeom prst="chevron">
          <a:avLst/>
        </a:prstGeom>
      </dgm:spPr>
      <dgm:t>
        <a:bodyPr/>
        <a:lstStyle/>
        <a:p>
          <a:endParaRPr lang="es-AR"/>
        </a:p>
      </dgm:t>
    </dgm:pt>
    <dgm:pt modelId="{1A84983C-20FA-4681-BF09-B7468D95A975}" type="pres">
      <dgm:prSet presAssocID="{F570D5B9-EA2D-49B7-8475-4243C5930BE8}" presName="parTxOnlySpace" presStyleCnt="0"/>
      <dgm:spPr/>
    </dgm:pt>
    <dgm:pt modelId="{C91B2F3C-7BA5-4061-974F-E8EF1F8DB390}" type="pres">
      <dgm:prSet presAssocID="{DCCB9639-EF64-45A4-9994-0953E6F1B020}" presName="parTxOnly" presStyleLbl="node1" presStyleIdx="2" presStyleCnt="3">
        <dgm:presLayoutVars>
          <dgm:chMax val="0"/>
          <dgm:chPref val="0"/>
          <dgm:bulletEnabled val="1"/>
        </dgm:presLayoutVars>
      </dgm:prSet>
      <dgm:spPr>
        <a:prstGeom prst="chevron">
          <a:avLst/>
        </a:prstGeom>
      </dgm:spPr>
      <dgm:t>
        <a:bodyPr/>
        <a:lstStyle/>
        <a:p>
          <a:endParaRPr lang="es-AR"/>
        </a:p>
      </dgm:t>
    </dgm:pt>
  </dgm:ptLst>
  <dgm:cxnLst>
    <dgm:cxn modelId="{A6FDEB8F-3E5E-42CE-B3B3-328C7661943F}" type="presOf" srcId="{72FC7090-BBEC-4C42-8FC9-F4803EB2D9CD}" destId="{B76D1195-C893-4F6E-88FE-A7A98F676927}" srcOrd="0" destOrd="0" presId="urn:microsoft.com/office/officeart/2005/8/layout/chevron1"/>
    <dgm:cxn modelId="{F4FE2710-170B-4BDB-BC31-78D160E78580}" srcId="{72FC7090-BBEC-4C42-8FC9-F4803EB2D9CD}" destId="{DCCB9639-EF64-45A4-9994-0953E6F1B020}" srcOrd="2" destOrd="0" parTransId="{79CD01E6-1386-4C46-A251-495599905ECD}" sibTransId="{49D35E47-E524-4C8E-85E2-B220455F1094}"/>
    <dgm:cxn modelId="{2A45DD8C-C850-4261-89ED-70E2B8110594}" type="presOf" srcId="{26F91958-F1F4-4F8E-986B-3C9B82A427CB}" destId="{AE6F5DE4-90BB-4CC1-B688-D761F4DC77A7}" srcOrd="0" destOrd="0" presId="urn:microsoft.com/office/officeart/2005/8/layout/chevron1"/>
    <dgm:cxn modelId="{5B6C9F32-3424-4785-A493-93C4D0182919}" srcId="{72FC7090-BBEC-4C42-8FC9-F4803EB2D9CD}" destId="{6423637A-72F2-4F9F-A230-CBCCC4BA3D95}" srcOrd="0" destOrd="0" parTransId="{20AF86D1-8A7C-45E1-AEA5-109E215C08D1}" sibTransId="{453D6784-9EF1-4EDE-B1DF-CF0744A7F73C}"/>
    <dgm:cxn modelId="{D76DA447-23A8-44F6-8EBA-1450DF0FF7CB}" srcId="{72FC7090-BBEC-4C42-8FC9-F4803EB2D9CD}" destId="{26F91958-F1F4-4F8E-986B-3C9B82A427CB}" srcOrd="1" destOrd="0" parTransId="{34D2A931-A5F7-4905-B238-00705FC4D122}" sibTransId="{F570D5B9-EA2D-49B7-8475-4243C5930BE8}"/>
    <dgm:cxn modelId="{F571B93B-78CF-43AD-B6B3-0D8F4BD7DE4B}" type="presOf" srcId="{DCCB9639-EF64-45A4-9994-0953E6F1B020}" destId="{C91B2F3C-7BA5-4061-974F-E8EF1F8DB390}" srcOrd="0" destOrd="0" presId="urn:microsoft.com/office/officeart/2005/8/layout/chevron1"/>
    <dgm:cxn modelId="{ACE95127-86EE-4BDF-98C2-76A0D0013F7B}" type="presOf" srcId="{6423637A-72F2-4F9F-A230-CBCCC4BA3D95}" destId="{58023D18-863C-4465-8B1B-0023E5FB6B80}" srcOrd="0" destOrd="0" presId="urn:microsoft.com/office/officeart/2005/8/layout/chevron1"/>
    <dgm:cxn modelId="{53B3C21D-1A86-4285-88A7-0980786291C3}" type="presParOf" srcId="{B76D1195-C893-4F6E-88FE-A7A98F676927}" destId="{58023D18-863C-4465-8B1B-0023E5FB6B80}" srcOrd="0" destOrd="0" presId="urn:microsoft.com/office/officeart/2005/8/layout/chevron1"/>
    <dgm:cxn modelId="{9CFA9283-E4CD-4791-A9BC-E08538CA6838}" type="presParOf" srcId="{B76D1195-C893-4F6E-88FE-A7A98F676927}" destId="{29573989-350A-4A04-88E4-356BEF6D1CEE}" srcOrd="1" destOrd="0" presId="urn:microsoft.com/office/officeart/2005/8/layout/chevron1"/>
    <dgm:cxn modelId="{C6B88D3A-E21E-46AE-ABF6-49D95D859E17}" type="presParOf" srcId="{B76D1195-C893-4F6E-88FE-A7A98F676927}" destId="{AE6F5DE4-90BB-4CC1-B688-D761F4DC77A7}" srcOrd="2" destOrd="0" presId="urn:microsoft.com/office/officeart/2005/8/layout/chevron1"/>
    <dgm:cxn modelId="{880CECFE-C233-450B-8773-F4C2EEB78EDA}" type="presParOf" srcId="{B76D1195-C893-4F6E-88FE-A7A98F676927}" destId="{1A84983C-20FA-4681-BF09-B7468D95A975}" srcOrd="3" destOrd="0" presId="urn:microsoft.com/office/officeart/2005/8/layout/chevron1"/>
    <dgm:cxn modelId="{621DDBF0-4B69-4524-A5B3-FD94B39D0115}" type="presParOf" srcId="{B76D1195-C893-4F6E-88FE-A7A98F676927}" destId="{C91B2F3C-7BA5-4061-974F-E8EF1F8DB390}"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2FC7090-BBEC-4C42-8FC9-F4803EB2D9CD}" type="doc">
      <dgm:prSet loTypeId="urn:microsoft.com/office/officeart/2005/8/layout/chevron1" loCatId="process" qsTypeId="urn:microsoft.com/office/officeart/2005/8/quickstyle/simple1" qsCatId="simple" csTypeId="urn:microsoft.com/office/officeart/2005/8/colors/accent1_2" csCatId="accent1" phldr="1"/>
      <dgm:spPr/>
    </dgm:pt>
    <dgm:pt modelId="{6423637A-72F2-4F9F-A230-CBCCC4BA3D95}">
      <dgm:prSet phldrT="[Texto]"/>
      <dgm:spPr>
        <a:xfrm>
          <a:off x="1640" y="247884"/>
          <a:ext cx="1999077" cy="799631"/>
        </a:xfr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s-AR" b="1">
              <a:solidFill>
                <a:sysClr val="window" lastClr="FFFFFF"/>
              </a:solidFill>
              <a:latin typeface="Calibri"/>
              <a:ea typeface="+mn-ea"/>
              <a:cs typeface="+mn-cs"/>
            </a:rPr>
            <a:t>Productor Pyme</a:t>
          </a:r>
        </a:p>
        <a:p>
          <a:r>
            <a:rPr lang="es-AR">
              <a:solidFill>
                <a:sysClr val="window" lastClr="FFFFFF"/>
              </a:solidFill>
              <a:latin typeface="Calibri"/>
              <a:ea typeface="+mn-ea"/>
              <a:cs typeface="+mn-cs"/>
            </a:rPr>
            <a:t>Ej: Ubajay, "Los Primos"</a:t>
          </a:r>
        </a:p>
      </dgm:t>
    </dgm:pt>
    <dgm:pt modelId="{20AF86D1-8A7C-45E1-AEA5-109E215C08D1}" type="parTrans" cxnId="{5B6C9F32-3424-4785-A493-93C4D0182919}">
      <dgm:prSet/>
      <dgm:spPr/>
      <dgm:t>
        <a:bodyPr/>
        <a:lstStyle/>
        <a:p>
          <a:endParaRPr lang="es-AR"/>
        </a:p>
      </dgm:t>
    </dgm:pt>
    <dgm:pt modelId="{453D6784-9EF1-4EDE-B1DF-CF0744A7F73C}" type="sibTrans" cxnId="{5B6C9F32-3424-4785-A493-93C4D0182919}">
      <dgm:prSet/>
      <dgm:spPr/>
      <dgm:t>
        <a:bodyPr/>
        <a:lstStyle/>
        <a:p>
          <a:endParaRPr lang="es-AR"/>
        </a:p>
      </dgm:t>
    </dgm:pt>
    <dgm:pt modelId="{DCCB9639-EF64-45A4-9994-0953E6F1B020}">
      <dgm:prSet phldrT="[Texto]"/>
      <dgm:spPr>
        <a:xfrm>
          <a:off x="3599981" y="247884"/>
          <a:ext cx="1999077" cy="799631"/>
        </a:xfr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s-AR" b="1">
              <a:solidFill>
                <a:sysClr val="window" lastClr="FFFFFF"/>
              </a:solidFill>
              <a:latin typeface="Calibri"/>
              <a:ea typeface="+mn-ea"/>
              <a:cs typeface="+mn-cs"/>
            </a:rPr>
            <a:t>Consumidor  Final Minorista </a:t>
          </a:r>
        </a:p>
        <a:p>
          <a:r>
            <a:rPr lang="es-AR">
              <a:solidFill>
                <a:sysClr val="window" lastClr="FFFFFF"/>
              </a:solidFill>
              <a:latin typeface="Calibri"/>
              <a:ea typeface="+mn-ea"/>
              <a:cs typeface="+mn-cs"/>
            </a:rPr>
            <a:t>EJ: Constructora Pyme, Ingenieros</a:t>
          </a:r>
        </a:p>
      </dgm:t>
    </dgm:pt>
    <dgm:pt modelId="{79CD01E6-1386-4C46-A251-495599905ECD}" type="parTrans" cxnId="{F4FE2710-170B-4BDB-BC31-78D160E78580}">
      <dgm:prSet/>
      <dgm:spPr/>
      <dgm:t>
        <a:bodyPr/>
        <a:lstStyle/>
        <a:p>
          <a:endParaRPr lang="es-AR"/>
        </a:p>
      </dgm:t>
    </dgm:pt>
    <dgm:pt modelId="{49D35E47-E524-4C8E-85E2-B220455F1094}" type="sibTrans" cxnId="{F4FE2710-170B-4BDB-BC31-78D160E78580}">
      <dgm:prSet/>
      <dgm:spPr/>
      <dgm:t>
        <a:bodyPr/>
        <a:lstStyle/>
        <a:p>
          <a:endParaRPr lang="es-AR"/>
        </a:p>
      </dgm:t>
    </dgm:pt>
    <dgm:pt modelId="{26F91958-F1F4-4F8E-986B-3C9B82A427CB}">
      <dgm:prSet phldrT="[Texto]"/>
      <dgm:spPr>
        <a:xfrm>
          <a:off x="1800811" y="247884"/>
          <a:ext cx="1999077" cy="799631"/>
        </a:xfr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s-AR" b="1" dirty="0" smtClean="0">
              <a:solidFill>
                <a:sysClr val="window" lastClr="FFFFFF"/>
              </a:solidFill>
              <a:latin typeface="Calibri"/>
              <a:ea typeface="+mn-ea"/>
              <a:cs typeface="+mn-cs"/>
            </a:rPr>
            <a:t>Distribuidor </a:t>
          </a:r>
          <a:r>
            <a:rPr lang="es-AR" b="1" dirty="0">
              <a:solidFill>
                <a:sysClr val="window" lastClr="FFFFFF"/>
              </a:solidFill>
              <a:latin typeface="Calibri"/>
              <a:ea typeface="+mn-ea"/>
              <a:cs typeface="+mn-cs"/>
            </a:rPr>
            <a:t>Pyme</a:t>
          </a:r>
        </a:p>
        <a:p>
          <a:r>
            <a:rPr lang="es-AR" dirty="0" err="1">
              <a:solidFill>
                <a:sysClr val="window" lastClr="FFFFFF"/>
              </a:solidFill>
              <a:latin typeface="Calibri"/>
              <a:ea typeface="+mn-ea"/>
              <a:cs typeface="+mn-cs"/>
            </a:rPr>
            <a:t>Ej</a:t>
          </a:r>
          <a:r>
            <a:rPr lang="es-AR" dirty="0">
              <a:solidFill>
                <a:sysClr val="window" lastClr="FFFFFF"/>
              </a:solidFill>
              <a:latin typeface="Calibri"/>
              <a:ea typeface="+mn-ea"/>
              <a:cs typeface="+mn-cs"/>
            </a:rPr>
            <a:t>: Maderera  El Triangulo, </a:t>
          </a:r>
          <a:r>
            <a:rPr lang="es-AR" dirty="0" err="1">
              <a:solidFill>
                <a:sysClr val="window" lastClr="FFFFFF"/>
              </a:solidFill>
              <a:latin typeface="Calibri"/>
              <a:ea typeface="+mn-ea"/>
              <a:cs typeface="+mn-cs"/>
            </a:rPr>
            <a:t>Frias</a:t>
          </a:r>
          <a:endParaRPr lang="es-AR" dirty="0">
            <a:solidFill>
              <a:sysClr val="window" lastClr="FFFFFF"/>
            </a:solidFill>
            <a:latin typeface="Calibri"/>
            <a:ea typeface="+mn-ea"/>
            <a:cs typeface="+mn-cs"/>
          </a:endParaRPr>
        </a:p>
      </dgm:t>
    </dgm:pt>
    <dgm:pt modelId="{F570D5B9-EA2D-49B7-8475-4243C5930BE8}" type="sibTrans" cxnId="{D76DA447-23A8-44F6-8EBA-1450DF0FF7CB}">
      <dgm:prSet/>
      <dgm:spPr/>
      <dgm:t>
        <a:bodyPr/>
        <a:lstStyle/>
        <a:p>
          <a:endParaRPr lang="es-AR"/>
        </a:p>
      </dgm:t>
    </dgm:pt>
    <dgm:pt modelId="{34D2A931-A5F7-4905-B238-00705FC4D122}" type="parTrans" cxnId="{D76DA447-23A8-44F6-8EBA-1450DF0FF7CB}">
      <dgm:prSet/>
      <dgm:spPr/>
      <dgm:t>
        <a:bodyPr/>
        <a:lstStyle/>
        <a:p>
          <a:endParaRPr lang="es-AR"/>
        </a:p>
      </dgm:t>
    </dgm:pt>
    <dgm:pt modelId="{B76D1195-C893-4F6E-88FE-A7A98F676927}" type="pres">
      <dgm:prSet presAssocID="{72FC7090-BBEC-4C42-8FC9-F4803EB2D9CD}" presName="Name0" presStyleCnt="0">
        <dgm:presLayoutVars>
          <dgm:dir/>
          <dgm:animLvl val="lvl"/>
          <dgm:resizeHandles val="exact"/>
        </dgm:presLayoutVars>
      </dgm:prSet>
      <dgm:spPr/>
    </dgm:pt>
    <dgm:pt modelId="{58023D18-863C-4465-8B1B-0023E5FB6B80}" type="pres">
      <dgm:prSet presAssocID="{6423637A-72F2-4F9F-A230-CBCCC4BA3D95}" presName="parTxOnly" presStyleLbl="node1" presStyleIdx="0" presStyleCnt="3">
        <dgm:presLayoutVars>
          <dgm:chMax val="0"/>
          <dgm:chPref val="0"/>
          <dgm:bulletEnabled val="1"/>
        </dgm:presLayoutVars>
      </dgm:prSet>
      <dgm:spPr>
        <a:prstGeom prst="chevron">
          <a:avLst/>
        </a:prstGeom>
      </dgm:spPr>
      <dgm:t>
        <a:bodyPr/>
        <a:lstStyle/>
        <a:p>
          <a:endParaRPr lang="es-AR"/>
        </a:p>
      </dgm:t>
    </dgm:pt>
    <dgm:pt modelId="{29573989-350A-4A04-88E4-356BEF6D1CEE}" type="pres">
      <dgm:prSet presAssocID="{453D6784-9EF1-4EDE-B1DF-CF0744A7F73C}" presName="parTxOnlySpace" presStyleCnt="0"/>
      <dgm:spPr/>
    </dgm:pt>
    <dgm:pt modelId="{AE6F5DE4-90BB-4CC1-B688-D761F4DC77A7}" type="pres">
      <dgm:prSet presAssocID="{26F91958-F1F4-4F8E-986B-3C9B82A427CB}" presName="parTxOnly" presStyleLbl="node1" presStyleIdx="1" presStyleCnt="3">
        <dgm:presLayoutVars>
          <dgm:chMax val="0"/>
          <dgm:chPref val="0"/>
          <dgm:bulletEnabled val="1"/>
        </dgm:presLayoutVars>
      </dgm:prSet>
      <dgm:spPr>
        <a:prstGeom prst="chevron">
          <a:avLst/>
        </a:prstGeom>
      </dgm:spPr>
      <dgm:t>
        <a:bodyPr/>
        <a:lstStyle/>
        <a:p>
          <a:endParaRPr lang="es-AR"/>
        </a:p>
      </dgm:t>
    </dgm:pt>
    <dgm:pt modelId="{1A84983C-20FA-4681-BF09-B7468D95A975}" type="pres">
      <dgm:prSet presAssocID="{F570D5B9-EA2D-49B7-8475-4243C5930BE8}" presName="parTxOnlySpace" presStyleCnt="0"/>
      <dgm:spPr/>
    </dgm:pt>
    <dgm:pt modelId="{C91B2F3C-7BA5-4061-974F-E8EF1F8DB390}" type="pres">
      <dgm:prSet presAssocID="{DCCB9639-EF64-45A4-9994-0953E6F1B020}" presName="parTxOnly" presStyleLbl="node1" presStyleIdx="2" presStyleCnt="3">
        <dgm:presLayoutVars>
          <dgm:chMax val="0"/>
          <dgm:chPref val="0"/>
          <dgm:bulletEnabled val="1"/>
        </dgm:presLayoutVars>
      </dgm:prSet>
      <dgm:spPr>
        <a:prstGeom prst="chevron">
          <a:avLst/>
        </a:prstGeom>
      </dgm:spPr>
      <dgm:t>
        <a:bodyPr/>
        <a:lstStyle/>
        <a:p>
          <a:endParaRPr lang="es-AR"/>
        </a:p>
      </dgm:t>
    </dgm:pt>
  </dgm:ptLst>
  <dgm:cxnLst>
    <dgm:cxn modelId="{F4FE2710-170B-4BDB-BC31-78D160E78580}" srcId="{72FC7090-BBEC-4C42-8FC9-F4803EB2D9CD}" destId="{DCCB9639-EF64-45A4-9994-0953E6F1B020}" srcOrd="2" destOrd="0" parTransId="{79CD01E6-1386-4C46-A251-495599905ECD}" sibTransId="{49D35E47-E524-4C8E-85E2-B220455F1094}"/>
    <dgm:cxn modelId="{5B6C9F32-3424-4785-A493-93C4D0182919}" srcId="{72FC7090-BBEC-4C42-8FC9-F4803EB2D9CD}" destId="{6423637A-72F2-4F9F-A230-CBCCC4BA3D95}" srcOrd="0" destOrd="0" parTransId="{20AF86D1-8A7C-45E1-AEA5-109E215C08D1}" sibTransId="{453D6784-9EF1-4EDE-B1DF-CF0744A7F73C}"/>
    <dgm:cxn modelId="{CB5C03F9-71BA-4BE1-A172-3F2C5C915A49}" type="presOf" srcId="{6423637A-72F2-4F9F-A230-CBCCC4BA3D95}" destId="{58023D18-863C-4465-8B1B-0023E5FB6B80}" srcOrd="0" destOrd="0" presId="urn:microsoft.com/office/officeart/2005/8/layout/chevron1"/>
    <dgm:cxn modelId="{D76DA447-23A8-44F6-8EBA-1450DF0FF7CB}" srcId="{72FC7090-BBEC-4C42-8FC9-F4803EB2D9CD}" destId="{26F91958-F1F4-4F8E-986B-3C9B82A427CB}" srcOrd="1" destOrd="0" parTransId="{34D2A931-A5F7-4905-B238-00705FC4D122}" sibTransId="{F570D5B9-EA2D-49B7-8475-4243C5930BE8}"/>
    <dgm:cxn modelId="{0B344D85-A9EB-4C04-86AE-F43C796EDB63}" type="presOf" srcId="{26F91958-F1F4-4F8E-986B-3C9B82A427CB}" destId="{AE6F5DE4-90BB-4CC1-B688-D761F4DC77A7}" srcOrd="0" destOrd="0" presId="urn:microsoft.com/office/officeart/2005/8/layout/chevron1"/>
    <dgm:cxn modelId="{54D990A4-3A83-44E8-AE54-E3A4C18A67B3}" type="presOf" srcId="{72FC7090-BBEC-4C42-8FC9-F4803EB2D9CD}" destId="{B76D1195-C893-4F6E-88FE-A7A98F676927}" srcOrd="0" destOrd="0" presId="urn:microsoft.com/office/officeart/2005/8/layout/chevron1"/>
    <dgm:cxn modelId="{75EF2CE1-0766-4B99-8F39-D18F259CDA0E}" type="presOf" srcId="{DCCB9639-EF64-45A4-9994-0953E6F1B020}" destId="{C91B2F3C-7BA5-4061-974F-E8EF1F8DB390}" srcOrd="0" destOrd="0" presId="urn:microsoft.com/office/officeart/2005/8/layout/chevron1"/>
    <dgm:cxn modelId="{285C5397-D016-46FA-8767-F143B633AD6A}" type="presParOf" srcId="{B76D1195-C893-4F6E-88FE-A7A98F676927}" destId="{58023D18-863C-4465-8B1B-0023E5FB6B80}" srcOrd="0" destOrd="0" presId="urn:microsoft.com/office/officeart/2005/8/layout/chevron1"/>
    <dgm:cxn modelId="{5DD9480E-07E1-463B-9242-05A6B98EE63C}" type="presParOf" srcId="{B76D1195-C893-4F6E-88FE-A7A98F676927}" destId="{29573989-350A-4A04-88E4-356BEF6D1CEE}" srcOrd="1" destOrd="0" presId="urn:microsoft.com/office/officeart/2005/8/layout/chevron1"/>
    <dgm:cxn modelId="{3DE5451C-52A9-489A-B045-3C8F32A9375D}" type="presParOf" srcId="{B76D1195-C893-4F6E-88FE-A7A98F676927}" destId="{AE6F5DE4-90BB-4CC1-B688-D761F4DC77A7}" srcOrd="2" destOrd="0" presId="urn:microsoft.com/office/officeart/2005/8/layout/chevron1"/>
    <dgm:cxn modelId="{E22B73AC-1245-4090-8C37-46D9BB59D0F4}" type="presParOf" srcId="{B76D1195-C893-4F6E-88FE-A7A98F676927}" destId="{1A84983C-20FA-4681-BF09-B7468D95A975}" srcOrd="3" destOrd="0" presId="urn:microsoft.com/office/officeart/2005/8/layout/chevron1"/>
    <dgm:cxn modelId="{B890F526-3477-4C48-ADC2-12A9E76FC32C}" type="presParOf" srcId="{B76D1195-C893-4F6E-88FE-A7A98F676927}" destId="{C91B2F3C-7BA5-4061-974F-E8EF1F8DB390}" srcOrd="4"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42CE7C-3E2B-4B45-82BF-D97B82468E16}">
      <dsp:nvSpPr>
        <dsp:cNvPr id="0" name=""/>
        <dsp:cNvSpPr/>
      </dsp:nvSpPr>
      <dsp:spPr>
        <a:xfrm>
          <a:off x="2930529" y="1791804"/>
          <a:ext cx="1382381" cy="657887"/>
        </a:xfrm>
        <a:custGeom>
          <a:avLst/>
          <a:gdLst/>
          <a:ahLst/>
          <a:cxnLst/>
          <a:rect l="0" t="0" r="0" b="0"/>
          <a:pathLst>
            <a:path>
              <a:moveTo>
                <a:pt x="0" y="0"/>
              </a:moveTo>
              <a:lnTo>
                <a:pt x="0" y="448331"/>
              </a:lnTo>
              <a:lnTo>
                <a:pt x="1382381" y="448331"/>
              </a:lnTo>
              <a:lnTo>
                <a:pt x="1382381" y="65788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378909-8661-4318-9A8D-E42F91AAD4FF}">
      <dsp:nvSpPr>
        <dsp:cNvPr id="0" name=""/>
        <dsp:cNvSpPr/>
      </dsp:nvSpPr>
      <dsp:spPr>
        <a:xfrm>
          <a:off x="1133814" y="1791804"/>
          <a:ext cx="1796715" cy="657887"/>
        </a:xfrm>
        <a:custGeom>
          <a:avLst/>
          <a:gdLst/>
          <a:ahLst/>
          <a:cxnLst/>
          <a:rect l="0" t="0" r="0" b="0"/>
          <a:pathLst>
            <a:path>
              <a:moveTo>
                <a:pt x="1796715" y="0"/>
              </a:moveTo>
              <a:lnTo>
                <a:pt x="1796715" y="448331"/>
              </a:lnTo>
              <a:lnTo>
                <a:pt x="0" y="448331"/>
              </a:lnTo>
              <a:lnTo>
                <a:pt x="0" y="65788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18AD9C-A66F-40C9-820C-BCE27A52116A}">
      <dsp:nvSpPr>
        <dsp:cNvPr id="0" name=""/>
        <dsp:cNvSpPr/>
      </dsp:nvSpPr>
      <dsp:spPr>
        <a:xfrm>
          <a:off x="1799489" y="355384"/>
          <a:ext cx="2262078" cy="143641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1DD7B6-A2E9-4341-9B9D-ED0583C621D1}">
      <dsp:nvSpPr>
        <dsp:cNvPr id="0" name=""/>
        <dsp:cNvSpPr/>
      </dsp:nvSpPr>
      <dsp:spPr>
        <a:xfrm>
          <a:off x="2050831" y="594159"/>
          <a:ext cx="2262078" cy="143641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AR" sz="2400" kern="1200" dirty="0" smtClean="0"/>
            <a:t>Director del Proyecto</a:t>
          </a:r>
        </a:p>
        <a:p>
          <a:pPr lvl="0" algn="ctr" defTabSz="1066800">
            <a:lnSpc>
              <a:spcPct val="90000"/>
            </a:lnSpc>
            <a:spcBef>
              <a:spcPct val="0"/>
            </a:spcBef>
            <a:spcAft>
              <a:spcPct val="35000"/>
            </a:spcAft>
          </a:pPr>
          <a:r>
            <a:rPr lang="es-AR" sz="2400" kern="1200" dirty="0" smtClean="0"/>
            <a:t>Ing. Lucas Roger</a:t>
          </a:r>
          <a:endParaRPr lang="es-AR" sz="2400" kern="1200" dirty="0"/>
        </a:p>
      </dsp:txBody>
      <dsp:txXfrm>
        <a:off x="2092902" y="636230"/>
        <a:ext cx="2177936" cy="1352277"/>
      </dsp:txXfrm>
    </dsp:sp>
    <dsp:sp modelId="{6C47FB5B-DA95-493B-B138-2CCA5649AA9C}">
      <dsp:nvSpPr>
        <dsp:cNvPr id="0" name=""/>
        <dsp:cNvSpPr/>
      </dsp:nvSpPr>
      <dsp:spPr>
        <a:xfrm>
          <a:off x="2774" y="2449692"/>
          <a:ext cx="2262078" cy="143641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9E9A6F-255A-4AF5-B63A-F1D02D5C700B}">
      <dsp:nvSpPr>
        <dsp:cNvPr id="0" name=""/>
        <dsp:cNvSpPr/>
      </dsp:nvSpPr>
      <dsp:spPr>
        <a:xfrm>
          <a:off x="254116" y="2688467"/>
          <a:ext cx="2262078" cy="143641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AR" sz="2000" b="1" kern="1200" dirty="0" smtClean="0"/>
            <a:t>Asesor Comercial Gerentes Ventas</a:t>
          </a:r>
        </a:p>
        <a:p>
          <a:pPr lvl="0" algn="ctr" defTabSz="889000">
            <a:lnSpc>
              <a:spcPct val="90000"/>
            </a:lnSpc>
            <a:spcBef>
              <a:spcPct val="0"/>
            </a:spcBef>
            <a:spcAft>
              <a:spcPct val="35000"/>
            </a:spcAft>
          </a:pPr>
          <a:r>
            <a:rPr lang="es-AR" sz="2000" kern="1200" dirty="0" smtClean="0"/>
            <a:t>Ing. </a:t>
          </a:r>
          <a:r>
            <a:rPr lang="es-AR" sz="2000" kern="1200" dirty="0" err="1" smtClean="0"/>
            <a:t>Raul</a:t>
          </a:r>
          <a:r>
            <a:rPr lang="es-AR" sz="2000" kern="1200" dirty="0" smtClean="0"/>
            <a:t> </a:t>
          </a:r>
          <a:r>
            <a:rPr lang="es-AR" sz="2000" kern="1200" dirty="0" err="1" smtClean="0"/>
            <a:t>Bordini</a:t>
          </a:r>
          <a:r>
            <a:rPr lang="es-AR" sz="2000" kern="1200" dirty="0" smtClean="0"/>
            <a:t> </a:t>
          </a:r>
          <a:endParaRPr lang="es-AR" sz="2000" kern="1200" dirty="0"/>
        </a:p>
      </dsp:txBody>
      <dsp:txXfrm>
        <a:off x="296187" y="2730538"/>
        <a:ext cx="2177936" cy="1352277"/>
      </dsp:txXfrm>
    </dsp:sp>
    <dsp:sp modelId="{4AE648F3-765F-4B5C-A51E-02EF444035CD}">
      <dsp:nvSpPr>
        <dsp:cNvPr id="0" name=""/>
        <dsp:cNvSpPr/>
      </dsp:nvSpPr>
      <dsp:spPr>
        <a:xfrm>
          <a:off x="2767537" y="2449692"/>
          <a:ext cx="3090745" cy="143641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A2DAE9-4860-4DD6-8AB2-16D6DCE716A7}">
      <dsp:nvSpPr>
        <dsp:cNvPr id="0" name=""/>
        <dsp:cNvSpPr/>
      </dsp:nvSpPr>
      <dsp:spPr>
        <a:xfrm>
          <a:off x="3018879" y="2688467"/>
          <a:ext cx="3090745" cy="143641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AR" sz="2000" b="1" kern="1200" dirty="0" smtClean="0"/>
            <a:t>Asesor Calidad &amp; Producción </a:t>
          </a:r>
        </a:p>
        <a:p>
          <a:pPr lvl="0" algn="ctr" defTabSz="889000">
            <a:lnSpc>
              <a:spcPct val="90000"/>
            </a:lnSpc>
            <a:spcBef>
              <a:spcPct val="0"/>
            </a:spcBef>
            <a:spcAft>
              <a:spcPct val="35000"/>
            </a:spcAft>
          </a:pPr>
          <a:r>
            <a:rPr lang="es-AR" sz="2000" b="1" kern="1200" dirty="0" smtClean="0"/>
            <a:t>Gerente de Producción</a:t>
          </a:r>
        </a:p>
        <a:p>
          <a:pPr lvl="0" algn="ctr" defTabSz="889000">
            <a:lnSpc>
              <a:spcPct val="90000"/>
            </a:lnSpc>
            <a:spcBef>
              <a:spcPct val="0"/>
            </a:spcBef>
            <a:spcAft>
              <a:spcPct val="35000"/>
            </a:spcAft>
          </a:pPr>
          <a:r>
            <a:rPr lang="es-AR" sz="1800" kern="1200" dirty="0" smtClean="0"/>
            <a:t>Ing. Gastón </a:t>
          </a:r>
          <a:r>
            <a:rPr lang="es-AR" sz="1800" kern="1200" dirty="0" err="1" smtClean="0"/>
            <a:t>Bordini</a:t>
          </a:r>
          <a:r>
            <a:rPr lang="es-AR" sz="1800" kern="1200" dirty="0" smtClean="0"/>
            <a:t> </a:t>
          </a:r>
          <a:endParaRPr lang="es-AR" sz="1800" kern="1200" dirty="0"/>
        </a:p>
      </dsp:txBody>
      <dsp:txXfrm>
        <a:off x="3060950" y="2730538"/>
        <a:ext cx="3006603" cy="1352277"/>
      </dsp:txXfrm>
    </dsp:sp>
    <dsp:sp modelId="{6E573228-8A56-4543-B136-AB4CBF201988}">
      <dsp:nvSpPr>
        <dsp:cNvPr id="0" name=""/>
        <dsp:cNvSpPr/>
      </dsp:nvSpPr>
      <dsp:spPr>
        <a:xfrm>
          <a:off x="4564252" y="355384"/>
          <a:ext cx="2262078" cy="143641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5D7202-2F0A-48AC-B113-D2B8B3FAABC6}">
      <dsp:nvSpPr>
        <dsp:cNvPr id="0" name=""/>
        <dsp:cNvSpPr/>
      </dsp:nvSpPr>
      <dsp:spPr>
        <a:xfrm>
          <a:off x="4815594" y="594159"/>
          <a:ext cx="2262078" cy="143641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AR" sz="2400" kern="1200" dirty="0" smtClean="0"/>
            <a:t>Presidente Roger </a:t>
          </a:r>
          <a:r>
            <a:rPr lang="es-AR" sz="2400" kern="1200" dirty="0" err="1" smtClean="0"/>
            <a:t>Balet</a:t>
          </a:r>
          <a:endParaRPr lang="es-AR" sz="2400" kern="1200" smtClean="0"/>
        </a:p>
        <a:p>
          <a:pPr lvl="0" algn="ctr" defTabSz="1066800">
            <a:lnSpc>
              <a:spcPct val="90000"/>
            </a:lnSpc>
            <a:spcBef>
              <a:spcPct val="0"/>
            </a:spcBef>
            <a:spcAft>
              <a:spcPct val="35000"/>
            </a:spcAft>
          </a:pPr>
          <a:r>
            <a:rPr lang="es-AR" sz="2400" kern="1200" smtClean="0"/>
            <a:t>Enrique </a:t>
          </a:r>
          <a:r>
            <a:rPr lang="es-AR" sz="2400" kern="1200" dirty="0" smtClean="0"/>
            <a:t>Roger</a:t>
          </a:r>
          <a:endParaRPr lang="es-AR" sz="2400" kern="1200" dirty="0"/>
        </a:p>
      </dsp:txBody>
      <dsp:txXfrm>
        <a:off x="4857665" y="636230"/>
        <a:ext cx="2177936" cy="13522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23A2B0-67B5-47A9-80CD-5A60D2A53D30}">
      <dsp:nvSpPr>
        <dsp:cNvPr id="0" name=""/>
        <dsp:cNvSpPr/>
      </dsp:nvSpPr>
      <dsp:spPr>
        <a:xfrm>
          <a:off x="4409" y="0"/>
          <a:ext cx="1547187" cy="511256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AR" sz="2600" kern="1200" dirty="0" smtClean="0"/>
            <a:t>Clientes</a:t>
          </a:r>
          <a:endParaRPr lang="es-AR" sz="2600" kern="1200" dirty="0"/>
        </a:p>
      </dsp:txBody>
      <dsp:txXfrm>
        <a:off x="4409" y="0"/>
        <a:ext cx="1547187" cy="1533770"/>
      </dsp:txXfrm>
    </dsp:sp>
    <dsp:sp modelId="{D41E25AA-30EE-4E31-8138-38DEB5BA901E}">
      <dsp:nvSpPr>
        <dsp:cNvPr id="0" name=""/>
        <dsp:cNvSpPr/>
      </dsp:nvSpPr>
      <dsp:spPr>
        <a:xfrm>
          <a:off x="159127" y="1535268"/>
          <a:ext cx="1237750" cy="15415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s-AR" sz="1600" kern="1200" dirty="0" smtClean="0"/>
            <a:t>Distribuidor</a:t>
          </a:r>
        </a:p>
        <a:p>
          <a:pPr lvl="0" algn="ctr" defTabSz="711200">
            <a:lnSpc>
              <a:spcPct val="90000"/>
            </a:lnSpc>
            <a:spcBef>
              <a:spcPct val="0"/>
            </a:spcBef>
            <a:spcAft>
              <a:spcPct val="35000"/>
            </a:spcAft>
          </a:pPr>
          <a:r>
            <a:rPr lang="es-AR" sz="1600" kern="1200" dirty="0" smtClean="0"/>
            <a:t>Constructora</a:t>
          </a:r>
        </a:p>
      </dsp:txBody>
      <dsp:txXfrm>
        <a:off x="195379" y="1571520"/>
        <a:ext cx="1165246" cy="1469005"/>
      </dsp:txXfrm>
    </dsp:sp>
    <dsp:sp modelId="{512B7001-65BD-43FB-AD3F-1C24736AF874}">
      <dsp:nvSpPr>
        <dsp:cNvPr id="0" name=""/>
        <dsp:cNvSpPr/>
      </dsp:nvSpPr>
      <dsp:spPr>
        <a:xfrm>
          <a:off x="159127" y="3313932"/>
          <a:ext cx="1237750" cy="15415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s-AR" sz="1600" kern="1200" dirty="0" smtClean="0"/>
            <a:t>Decoración</a:t>
          </a:r>
        </a:p>
        <a:p>
          <a:pPr lvl="0" algn="ctr" defTabSz="711200">
            <a:lnSpc>
              <a:spcPct val="90000"/>
            </a:lnSpc>
            <a:spcBef>
              <a:spcPct val="0"/>
            </a:spcBef>
            <a:spcAft>
              <a:spcPct val="35000"/>
            </a:spcAft>
          </a:pPr>
          <a:r>
            <a:rPr lang="es-AR" sz="1600" kern="1200" dirty="0" smtClean="0"/>
            <a:t>Mueble</a:t>
          </a:r>
          <a:endParaRPr lang="es-AR" sz="1600" kern="1200" dirty="0"/>
        </a:p>
      </dsp:txBody>
      <dsp:txXfrm>
        <a:off x="195379" y="3350184"/>
        <a:ext cx="1165246" cy="1469005"/>
      </dsp:txXfrm>
    </dsp:sp>
    <dsp:sp modelId="{50416D05-C3F0-4A1E-885D-47211729DA0A}">
      <dsp:nvSpPr>
        <dsp:cNvPr id="0" name=""/>
        <dsp:cNvSpPr/>
      </dsp:nvSpPr>
      <dsp:spPr>
        <a:xfrm>
          <a:off x="1667635" y="0"/>
          <a:ext cx="1547187" cy="5112568"/>
        </a:xfrm>
        <a:prstGeom prst="roundRect">
          <a:avLst>
            <a:gd name="adj" fmla="val 10000"/>
          </a:avLst>
        </a:prstGeom>
        <a:blipFill rotWithShape="0">
          <a:blip xmlns:r="http://schemas.openxmlformats.org/officeDocument/2006/relationships" r:embed="rId1"/>
          <a:stretch>
            <a:fillRect/>
          </a:stretch>
        </a:blip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endParaRPr lang="es-AR" sz="2600" kern="1200" dirty="0"/>
        </a:p>
      </dsp:txBody>
      <dsp:txXfrm>
        <a:off x="1667635" y="0"/>
        <a:ext cx="1547187" cy="1533770"/>
      </dsp:txXfrm>
    </dsp:sp>
    <dsp:sp modelId="{50DF7020-0867-4302-893D-D8AA9B9D1857}">
      <dsp:nvSpPr>
        <dsp:cNvPr id="0" name=""/>
        <dsp:cNvSpPr/>
      </dsp:nvSpPr>
      <dsp:spPr>
        <a:xfrm>
          <a:off x="3330862" y="0"/>
          <a:ext cx="1547187" cy="511256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AR" sz="2600" kern="1200" dirty="0" smtClean="0"/>
            <a:t>Ubicación</a:t>
          </a:r>
          <a:endParaRPr lang="es-AR" sz="2600" kern="1200" dirty="0"/>
        </a:p>
      </dsp:txBody>
      <dsp:txXfrm>
        <a:off x="3330862" y="0"/>
        <a:ext cx="1547187" cy="1533770"/>
      </dsp:txXfrm>
    </dsp:sp>
    <dsp:sp modelId="{38D56C86-F46F-48E1-AC39-706858D824A8}">
      <dsp:nvSpPr>
        <dsp:cNvPr id="0" name=""/>
        <dsp:cNvSpPr/>
      </dsp:nvSpPr>
      <dsp:spPr>
        <a:xfrm>
          <a:off x="3485580" y="1535268"/>
          <a:ext cx="1237750" cy="15415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s-AR" sz="1600" kern="1200" dirty="0" smtClean="0"/>
            <a:t>Urbano (Buenos Aires &amp; Santa Fe)</a:t>
          </a:r>
          <a:endParaRPr lang="es-AR" sz="1600" kern="1200" dirty="0"/>
        </a:p>
      </dsp:txBody>
      <dsp:txXfrm>
        <a:off x="3521832" y="1571520"/>
        <a:ext cx="1165246" cy="1469005"/>
      </dsp:txXfrm>
    </dsp:sp>
    <dsp:sp modelId="{32E6FB5D-7320-4C8A-A762-7382DFF4451E}">
      <dsp:nvSpPr>
        <dsp:cNvPr id="0" name=""/>
        <dsp:cNvSpPr/>
      </dsp:nvSpPr>
      <dsp:spPr>
        <a:xfrm>
          <a:off x="3485580" y="3313932"/>
          <a:ext cx="1237750" cy="15415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s-AR" sz="1600" kern="1200" dirty="0" smtClean="0"/>
            <a:t>Rural</a:t>
          </a:r>
          <a:endParaRPr lang="es-AR" sz="1600" kern="1200" dirty="0"/>
        </a:p>
      </dsp:txBody>
      <dsp:txXfrm>
        <a:off x="3521832" y="3350184"/>
        <a:ext cx="1165246" cy="1469005"/>
      </dsp:txXfrm>
    </dsp:sp>
    <dsp:sp modelId="{D7DAA047-E6A6-4722-A58E-3406421BCE7A}">
      <dsp:nvSpPr>
        <dsp:cNvPr id="0" name=""/>
        <dsp:cNvSpPr/>
      </dsp:nvSpPr>
      <dsp:spPr>
        <a:xfrm>
          <a:off x="4994088" y="0"/>
          <a:ext cx="1547187" cy="511256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AR" sz="2600" kern="1200" dirty="0" smtClean="0"/>
            <a:t>Producto</a:t>
          </a:r>
          <a:endParaRPr lang="es-AR" sz="2600" kern="1200" dirty="0"/>
        </a:p>
      </dsp:txBody>
      <dsp:txXfrm>
        <a:off x="4994088" y="0"/>
        <a:ext cx="1547187" cy="1533770"/>
      </dsp:txXfrm>
    </dsp:sp>
    <dsp:sp modelId="{7C6FAFA1-28E4-4ECB-9C4D-644AD2DEE5FD}">
      <dsp:nvSpPr>
        <dsp:cNvPr id="0" name=""/>
        <dsp:cNvSpPr/>
      </dsp:nvSpPr>
      <dsp:spPr>
        <a:xfrm>
          <a:off x="5148807" y="1535268"/>
          <a:ext cx="1237750" cy="15415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s-AR" sz="1600" kern="1200" dirty="0" smtClean="0"/>
            <a:t>MADERA </a:t>
          </a:r>
        </a:p>
        <a:p>
          <a:pPr lvl="0" algn="ctr" defTabSz="711200">
            <a:lnSpc>
              <a:spcPct val="90000"/>
            </a:lnSpc>
            <a:spcBef>
              <a:spcPct val="0"/>
            </a:spcBef>
            <a:spcAft>
              <a:spcPct val="35000"/>
            </a:spcAft>
          </a:pPr>
          <a:r>
            <a:rPr lang="es-AR" sz="1600" kern="1200" dirty="0" smtClean="0"/>
            <a:t>NO Certificada FSC</a:t>
          </a:r>
          <a:endParaRPr lang="es-AR" sz="1600" kern="1200" dirty="0"/>
        </a:p>
      </dsp:txBody>
      <dsp:txXfrm>
        <a:off x="5185059" y="1571520"/>
        <a:ext cx="1165246" cy="1469005"/>
      </dsp:txXfrm>
    </dsp:sp>
    <dsp:sp modelId="{CEDBFA9A-ED63-4EAC-AE4A-B5A0CD774D4C}">
      <dsp:nvSpPr>
        <dsp:cNvPr id="0" name=""/>
        <dsp:cNvSpPr/>
      </dsp:nvSpPr>
      <dsp:spPr>
        <a:xfrm>
          <a:off x="5148807" y="3313932"/>
          <a:ext cx="1237750" cy="15415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s-AR" sz="1600" kern="1200" dirty="0" smtClean="0"/>
            <a:t>MADERA Certificada FSC</a:t>
          </a:r>
          <a:endParaRPr lang="es-AR" sz="1600" kern="1200" dirty="0"/>
        </a:p>
      </dsp:txBody>
      <dsp:txXfrm>
        <a:off x="5185059" y="3350184"/>
        <a:ext cx="1165246" cy="1469005"/>
      </dsp:txXfrm>
    </dsp:sp>
    <dsp:sp modelId="{0222E060-26E8-470D-9B73-D2D8F8A5D8D5}">
      <dsp:nvSpPr>
        <dsp:cNvPr id="0" name=""/>
        <dsp:cNvSpPr/>
      </dsp:nvSpPr>
      <dsp:spPr>
        <a:xfrm>
          <a:off x="6657315" y="0"/>
          <a:ext cx="1547187" cy="511256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AR" sz="2600" kern="1200" dirty="0" smtClean="0"/>
            <a:t>Tamaño Clientes</a:t>
          </a:r>
          <a:endParaRPr lang="es-AR" sz="2600" kern="1200" dirty="0"/>
        </a:p>
      </dsp:txBody>
      <dsp:txXfrm>
        <a:off x="6657315" y="0"/>
        <a:ext cx="1547187" cy="1533770"/>
      </dsp:txXfrm>
    </dsp:sp>
    <dsp:sp modelId="{8982797F-DFF0-4891-9230-835EF267CAE5}">
      <dsp:nvSpPr>
        <dsp:cNvPr id="0" name=""/>
        <dsp:cNvSpPr/>
      </dsp:nvSpPr>
      <dsp:spPr>
        <a:xfrm>
          <a:off x="6812034" y="1535268"/>
          <a:ext cx="1237750" cy="15415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s-AR" sz="1600" kern="1200" dirty="0" smtClean="0"/>
            <a:t>PYME </a:t>
          </a:r>
          <a:endParaRPr lang="es-AR" sz="1600" kern="1200" dirty="0"/>
        </a:p>
      </dsp:txBody>
      <dsp:txXfrm>
        <a:off x="6848286" y="1571520"/>
        <a:ext cx="1165246" cy="1469005"/>
      </dsp:txXfrm>
    </dsp:sp>
    <dsp:sp modelId="{D7B53805-5EA3-48BE-8192-9AB2FECF595B}">
      <dsp:nvSpPr>
        <dsp:cNvPr id="0" name=""/>
        <dsp:cNvSpPr/>
      </dsp:nvSpPr>
      <dsp:spPr>
        <a:xfrm>
          <a:off x="6812034" y="3313932"/>
          <a:ext cx="1237750" cy="15415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s-AR" sz="1600" kern="1200" dirty="0" smtClean="0"/>
            <a:t>Mayorista</a:t>
          </a:r>
          <a:endParaRPr lang="es-AR" sz="1600" kern="1200" dirty="0"/>
        </a:p>
      </dsp:txBody>
      <dsp:txXfrm>
        <a:off x="6848286" y="3350184"/>
        <a:ext cx="1165246" cy="146900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023D18-863C-4465-8B1B-0023E5FB6B80}">
      <dsp:nvSpPr>
        <dsp:cNvPr id="0" name=""/>
        <dsp:cNvSpPr/>
      </dsp:nvSpPr>
      <dsp:spPr>
        <a:xfrm>
          <a:off x="2383" y="0"/>
          <a:ext cx="2904334" cy="1133475"/>
        </a:xfrm>
        <a:prstGeom prst="chevron">
          <a:avLst/>
        </a:pr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es-AR" sz="1700" b="1" kern="1200">
              <a:solidFill>
                <a:sysClr val="window" lastClr="FFFFFF"/>
              </a:solidFill>
              <a:latin typeface="Calibri"/>
              <a:ea typeface="+mn-ea"/>
              <a:cs typeface="+mn-cs"/>
            </a:rPr>
            <a:t>Productor Mayorista</a:t>
          </a:r>
        </a:p>
        <a:p>
          <a:pPr lvl="0" algn="ctr" defTabSz="755650">
            <a:lnSpc>
              <a:spcPct val="90000"/>
            </a:lnSpc>
            <a:spcBef>
              <a:spcPct val="0"/>
            </a:spcBef>
            <a:spcAft>
              <a:spcPct val="35000"/>
            </a:spcAft>
          </a:pPr>
          <a:r>
            <a:rPr lang="es-AR" sz="1700" kern="1200">
              <a:solidFill>
                <a:sysClr val="window" lastClr="FFFFFF"/>
              </a:solidFill>
              <a:latin typeface="Calibri"/>
              <a:ea typeface="+mn-ea"/>
              <a:cs typeface="+mn-cs"/>
            </a:rPr>
            <a:t>Ej: Alto Paraná, Tapebicuá</a:t>
          </a:r>
        </a:p>
      </dsp:txBody>
      <dsp:txXfrm>
        <a:off x="569121" y="0"/>
        <a:ext cx="1770859" cy="1133475"/>
      </dsp:txXfrm>
    </dsp:sp>
    <dsp:sp modelId="{AE6F5DE4-90BB-4CC1-B688-D761F4DC77A7}">
      <dsp:nvSpPr>
        <dsp:cNvPr id="0" name=""/>
        <dsp:cNvSpPr/>
      </dsp:nvSpPr>
      <dsp:spPr>
        <a:xfrm>
          <a:off x="2616284" y="0"/>
          <a:ext cx="2904334" cy="1133475"/>
        </a:xfrm>
        <a:prstGeom prst="chevron">
          <a:avLst/>
        </a:pr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es-AR" sz="1700" b="1" kern="1200">
              <a:solidFill>
                <a:sysClr val="window" lastClr="FFFFFF"/>
              </a:solidFill>
              <a:latin typeface="Calibri"/>
              <a:ea typeface="+mn-ea"/>
              <a:cs typeface="+mn-cs"/>
            </a:rPr>
            <a:t>Distribuidor Mayorista</a:t>
          </a:r>
        </a:p>
        <a:p>
          <a:pPr lvl="0" algn="ctr" defTabSz="755650">
            <a:lnSpc>
              <a:spcPct val="90000"/>
            </a:lnSpc>
            <a:spcBef>
              <a:spcPct val="0"/>
            </a:spcBef>
            <a:spcAft>
              <a:spcPct val="35000"/>
            </a:spcAft>
          </a:pPr>
          <a:r>
            <a:rPr lang="es-AR" sz="1700" kern="1200">
              <a:solidFill>
                <a:sysClr val="window" lastClr="FFFFFF"/>
              </a:solidFill>
              <a:latin typeface="Calibri"/>
              <a:ea typeface="+mn-ea"/>
              <a:cs typeface="+mn-cs"/>
            </a:rPr>
            <a:t>Ej: Dommarco, LLavallol</a:t>
          </a:r>
        </a:p>
      </dsp:txBody>
      <dsp:txXfrm>
        <a:off x="3183022" y="0"/>
        <a:ext cx="1770859" cy="1133475"/>
      </dsp:txXfrm>
    </dsp:sp>
    <dsp:sp modelId="{C91B2F3C-7BA5-4061-974F-E8EF1F8DB390}">
      <dsp:nvSpPr>
        <dsp:cNvPr id="0" name=""/>
        <dsp:cNvSpPr/>
      </dsp:nvSpPr>
      <dsp:spPr>
        <a:xfrm>
          <a:off x="5230185" y="0"/>
          <a:ext cx="2904334" cy="1133475"/>
        </a:xfrm>
        <a:prstGeom prst="chevron">
          <a:avLst/>
        </a:pr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es-AR" sz="1700" b="1" kern="1200">
              <a:solidFill>
                <a:sysClr val="window" lastClr="FFFFFF"/>
              </a:solidFill>
              <a:latin typeface="Calibri"/>
              <a:ea typeface="+mn-ea"/>
              <a:cs typeface="+mn-cs"/>
            </a:rPr>
            <a:t>Consumidor Final Mayorista</a:t>
          </a:r>
        </a:p>
        <a:p>
          <a:pPr lvl="0" algn="ctr" defTabSz="755650">
            <a:lnSpc>
              <a:spcPct val="90000"/>
            </a:lnSpc>
            <a:spcBef>
              <a:spcPct val="0"/>
            </a:spcBef>
            <a:spcAft>
              <a:spcPct val="35000"/>
            </a:spcAft>
          </a:pPr>
          <a:r>
            <a:rPr lang="es-AR" sz="1700" kern="1200">
              <a:solidFill>
                <a:sysClr val="window" lastClr="FFFFFF"/>
              </a:solidFill>
              <a:latin typeface="Calibri"/>
              <a:ea typeface="+mn-ea"/>
              <a:cs typeface="+mn-cs"/>
            </a:rPr>
            <a:t>Ej: Constructora Caputo, IRSA</a:t>
          </a:r>
        </a:p>
      </dsp:txBody>
      <dsp:txXfrm>
        <a:off x="5796923" y="0"/>
        <a:ext cx="1770859" cy="11334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023D18-863C-4465-8B1B-0023E5FB6B80}">
      <dsp:nvSpPr>
        <dsp:cNvPr id="0" name=""/>
        <dsp:cNvSpPr/>
      </dsp:nvSpPr>
      <dsp:spPr>
        <a:xfrm>
          <a:off x="2404" y="61692"/>
          <a:ext cx="2930036" cy="1172014"/>
        </a:xfrm>
        <a:prstGeom prst="chevron">
          <a:avLst/>
        </a:pr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s-AR" sz="1800" b="1" kern="1200">
              <a:solidFill>
                <a:sysClr val="window" lastClr="FFFFFF"/>
              </a:solidFill>
              <a:latin typeface="Calibri"/>
              <a:ea typeface="+mn-ea"/>
              <a:cs typeface="+mn-cs"/>
            </a:rPr>
            <a:t>Productor Pyme</a:t>
          </a:r>
        </a:p>
        <a:p>
          <a:pPr lvl="0" algn="ctr" defTabSz="800100">
            <a:lnSpc>
              <a:spcPct val="90000"/>
            </a:lnSpc>
            <a:spcBef>
              <a:spcPct val="0"/>
            </a:spcBef>
            <a:spcAft>
              <a:spcPct val="35000"/>
            </a:spcAft>
          </a:pPr>
          <a:r>
            <a:rPr lang="es-AR" sz="1800" kern="1200">
              <a:solidFill>
                <a:sysClr val="window" lastClr="FFFFFF"/>
              </a:solidFill>
              <a:latin typeface="Calibri"/>
              <a:ea typeface="+mn-ea"/>
              <a:cs typeface="+mn-cs"/>
            </a:rPr>
            <a:t>Ej: Ubajay, "Los Primos"</a:t>
          </a:r>
        </a:p>
      </dsp:txBody>
      <dsp:txXfrm>
        <a:off x="588411" y="61692"/>
        <a:ext cx="1758022" cy="1172014"/>
      </dsp:txXfrm>
    </dsp:sp>
    <dsp:sp modelId="{AE6F5DE4-90BB-4CC1-B688-D761F4DC77A7}">
      <dsp:nvSpPr>
        <dsp:cNvPr id="0" name=""/>
        <dsp:cNvSpPr/>
      </dsp:nvSpPr>
      <dsp:spPr>
        <a:xfrm>
          <a:off x="2639437" y="61692"/>
          <a:ext cx="2930036" cy="1172014"/>
        </a:xfrm>
        <a:prstGeom prst="chevron">
          <a:avLst/>
        </a:pr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s-AR" sz="1800" b="1" kern="1200" dirty="0" smtClean="0">
              <a:solidFill>
                <a:sysClr val="window" lastClr="FFFFFF"/>
              </a:solidFill>
              <a:latin typeface="Calibri"/>
              <a:ea typeface="+mn-ea"/>
              <a:cs typeface="+mn-cs"/>
            </a:rPr>
            <a:t>Distribuidor </a:t>
          </a:r>
          <a:r>
            <a:rPr lang="es-AR" sz="1800" b="1" kern="1200" dirty="0">
              <a:solidFill>
                <a:sysClr val="window" lastClr="FFFFFF"/>
              </a:solidFill>
              <a:latin typeface="Calibri"/>
              <a:ea typeface="+mn-ea"/>
              <a:cs typeface="+mn-cs"/>
            </a:rPr>
            <a:t>Pyme</a:t>
          </a:r>
        </a:p>
        <a:p>
          <a:pPr lvl="0" algn="ctr" defTabSz="800100">
            <a:lnSpc>
              <a:spcPct val="90000"/>
            </a:lnSpc>
            <a:spcBef>
              <a:spcPct val="0"/>
            </a:spcBef>
            <a:spcAft>
              <a:spcPct val="35000"/>
            </a:spcAft>
          </a:pPr>
          <a:r>
            <a:rPr lang="es-AR" sz="1800" kern="1200" dirty="0" err="1">
              <a:solidFill>
                <a:sysClr val="window" lastClr="FFFFFF"/>
              </a:solidFill>
              <a:latin typeface="Calibri"/>
              <a:ea typeface="+mn-ea"/>
              <a:cs typeface="+mn-cs"/>
            </a:rPr>
            <a:t>Ej</a:t>
          </a:r>
          <a:r>
            <a:rPr lang="es-AR" sz="1800" kern="1200" dirty="0">
              <a:solidFill>
                <a:sysClr val="window" lastClr="FFFFFF"/>
              </a:solidFill>
              <a:latin typeface="Calibri"/>
              <a:ea typeface="+mn-ea"/>
              <a:cs typeface="+mn-cs"/>
            </a:rPr>
            <a:t>: Maderera  El Triangulo, </a:t>
          </a:r>
          <a:r>
            <a:rPr lang="es-AR" sz="1800" kern="1200" dirty="0" err="1">
              <a:solidFill>
                <a:sysClr val="window" lastClr="FFFFFF"/>
              </a:solidFill>
              <a:latin typeface="Calibri"/>
              <a:ea typeface="+mn-ea"/>
              <a:cs typeface="+mn-cs"/>
            </a:rPr>
            <a:t>Frias</a:t>
          </a:r>
          <a:endParaRPr lang="es-AR" sz="1800" kern="1200" dirty="0">
            <a:solidFill>
              <a:sysClr val="window" lastClr="FFFFFF"/>
            </a:solidFill>
            <a:latin typeface="Calibri"/>
            <a:ea typeface="+mn-ea"/>
            <a:cs typeface="+mn-cs"/>
          </a:endParaRPr>
        </a:p>
      </dsp:txBody>
      <dsp:txXfrm>
        <a:off x="3225444" y="61692"/>
        <a:ext cx="1758022" cy="1172014"/>
      </dsp:txXfrm>
    </dsp:sp>
    <dsp:sp modelId="{C91B2F3C-7BA5-4061-974F-E8EF1F8DB390}">
      <dsp:nvSpPr>
        <dsp:cNvPr id="0" name=""/>
        <dsp:cNvSpPr/>
      </dsp:nvSpPr>
      <dsp:spPr>
        <a:xfrm>
          <a:off x="5276470" y="61692"/>
          <a:ext cx="2930036" cy="1172014"/>
        </a:xfrm>
        <a:prstGeom prst="chevron">
          <a:avLst/>
        </a:pr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s-AR" sz="1800" b="1" kern="1200">
              <a:solidFill>
                <a:sysClr val="window" lastClr="FFFFFF"/>
              </a:solidFill>
              <a:latin typeface="Calibri"/>
              <a:ea typeface="+mn-ea"/>
              <a:cs typeface="+mn-cs"/>
            </a:rPr>
            <a:t>Consumidor  Final Minorista </a:t>
          </a:r>
        </a:p>
        <a:p>
          <a:pPr lvl="0" algn="ctr" defTabSz="800100">
            <a:lnSpc>
              <a:spcPct val="90000"/>
            </a:lnSpc>
            <a:spcBef>
              <a:spcPct val="0"/>
            </a:spcBef>
            <a:spcAft>
              <a:spcPct val="35000"/>
            </a:spcAft>
          </a:pPr>
          <a:r>
            <a:rPr lang="es-AR" sz="1800" kern="1200">
              <a:solidFill>
                <a:sysClr val="window" lastClr="FFFFFF"/>
              </a:solidFill>
              <a:latin typeface="Calibri"/>
              <a:ea typeface="+mn-ea"/>
              <a:cs typeface="+mn-cs"/>
            </a:rPr>
            <a:t>EJ: Constructora Pyme, Ingenieros</a:t>
          </a:r>
        </a:p>
      </dsp:txBody>
      <dsp:txXfrm>
        <a:off x="5862477" y="61692"/>
        <a:ext cx="1758022" cy="117201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drawing1.xml><?xml version="1.0" encoding="utf-8"?>
<c:userShapes xmlns:c="http://schemas.openxmlformats.org/drawingml/2006/chart">
  <cdr:relSizeAnchor xmlns:cdr="http://schemas.openxmlformats.org/drawingml/2006/chartDrawing">
    <cdr:from>
      <cdr:x>0.13445</cdr:x>
      <cdr:y>0.50812</cdr:y>
    </cdr:from>
    <cdr:to>
      <cdr:x>0.78361</cdr:x>
      <cdr:y>0.50812</cdr:y>
    </cdr:to>
    <cdr:cxnSp macro="">
      <cdr:nvCxnSpPr>
        <cdr:cNvPr id="2" name="5 Conector recto"/>
        <cdr:cNvCxnSpPr/>
      </cdr:nvCxnSpPr>
      <cdr:spPr>
        <a:xfrm xmlns:a="http://schemas.openxmlformats.org/drawingml/2006/main">
          <a:off x="609600" y="1250950"/>
          <a:ext cx="2943225" cy="0"/>
        </a:xfrm>
        <a:prstGeom xmlns:a="http://schemas.openxmlformats.org/drawingml/2006/main" prst="line">
          <a:avLst/>
        </a:prstGeom>
        <a:ln xmlns:a="http://schemas.openxmlformats.org/drawingml/2006/main" w="28575">
          <a:solidFill>
            <a:srgbClr val="FF0000"/>
          </a:solidFill>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0.10733</cdr:x>
      <cdr:y>0.67539</cdr:y>
    </cdr:from>
    <cdr:to>
      <cdr:x>0.66011</cdr:x>
      <cdr:y>0.67539</cdr:y>
    </cdr:to>
    <cdr:cxnSp macro="">
      <cdr:nvCxnSpPr>
        <cdr:cNvPr id="2" name="5 Conector recto"/>
        <cdr:cNvCxnSpPr/>
      </cdr:nvCxnSpPr>
      <cdr:spPr>
        <a:xfrm xmlns:a="http://schemas.openxmlformats.org/drawingml/2006/main">
          <a:off x="571500" y="2212975"/>
          <a:ext cx="2943225" cy="0"/>
        </a:xfrm>
        <a:prstGeom xmlns:a="http://schemas.openxmlformats.org/drawingml/2006/main" prst="line">
          <a:avLst/>
        </a:prstGeom>
        <a:ln xmlns:a="http://schemas.openxmlformats.org/drawingml/2006/main" w="28575">
          <a:solidFill>
            <a:srgbClr val="FF0000"/>
          </a:solidFill>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0.10912</cdr:x>
      <cdr:y>0.65227</cdr:y>
    </cdr:from>
    <cdr:to>
      <cdr:x>0.82111</cdr:x>
      <cdr:y>0.65781</cdr:y>
    </cdr:to>
    <cdr:cxnSp macro="">
      <cdr:nvCxnSpPr>
        <cdr:cNvPr id="2" name="5 Conector recto"/>
        <cdr:cNvCxnSpPr/>
      </cdr:nvCxnSpPr>
      <cdr:spPr>
        <a:xfrm xmlns:a="http://schemas.openxmlformats.org/drawingml/2006/main">
          <a:off x="581025" y="1870075"/>
          <a:ext cx="3790950" cy="15875"/>
        </a:xfrm>
        <a:prstGeom xmlns:a="http://schemas.openxmlformats.org/drawingml/2006/main" prst="line">
          <a:avLst/>
        </a:prstGeom>
        <a:ln xmlns:a="http://schemas.openxmlformats.org/drawingml/2006/main" w="28575">
          <a:solidFill>
            <a:srgbClr val="FF0000"/>
          </a:solidFill>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EB73D4-2834-427B-8155-83F387BAFDFB}" type="datetimeFigureOut">
              <a:rPr lang="es-AR" smtClean="0"/>
              <a:t>23/06/2015</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4687CA-7F35-4C64-9E1C-DFE2AE972FC3}" type="slidenum">
              <a:rPr lang="es-AR" smtClean="0"/>
              <a:t>‹Nº›</a:t>
            </a:fld>
            <a:endParaRPr lang="es-AR"/>
          </a:p>
        </p:txBody>
      </p:sp>
    </p:spTree>
    <p:extLst>
      <p:ext uri="{BB962C8B-B14F-4D97-AF65-F5344CB8AC3E}">
        <p14:creationId xmlns:p14="http://schemas.microsoft.com/office/powerpoint/2010/main" val="1595908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171450" indent="-171450">
              <a:buFont typeface="Wingdings" panose="05000000000000000000" pitchFamily="2" charset="2"/>
              <a:buChar char="ü"/>
            </a:pPr>
            <a:r>
              <a:rPr lang="es-AR" sz="800" b="0" dirty="0" smtClean="0"/>
              <a:t>En cuanto al valor agregado de la industria forestal en nuestro país, este representó para el año 2005, el 1,7% del PBI. </a:t>
            </a:r>
          </a:p>
          <a:p>
            <a:pPr marL="171450" indent="-171450">
              <a:buFont typeface="Wingdings" panose="05000000000000000000" pitchFamily="2" charset="2"/>
              <a:buChar char="ü"/>
            </a:pPr>
            <a:r>
              <a:rPr lang="es-AR" sz="800" b="0" dirty="0" smtClean="0"/>
              <a:t>Superficie forestada que en </a:t>
            </a:r>
            <a:r>
              <a:rPr lang="es-AR" sz="800" b="1" i="1" dirty="0" smtClean="0"/>
              <a:t>oferta de madera supera la capacidad de transformarla</a:t>
            </a:r>
            <a:r>
              <a:rPr lang="es-AR" sz="800" b="0" dirty="0" smtClean="0"/>
              <a:t>. (cuello de botella)</a:t>
            </a:r>
          </a:p>
          <a:p>
            <a:pPr marL="171450" indent="-171450">
              <a:buFont typeface="Wingdings" panose="05000000000000000000" pitchFamily="2" charset="2"/>
              <a:buChar char="ü"/>
            </a:pPr>
            <a:r>
              <a:rPr lang="es-AR" sz="1200" kern="1200" dirty="0" smtClean="0">
                <a:solidFill>
                  <a:schemeClr val="tx1"/>
                </a:solidFill>
                <a:effectLst/>
                <a:latin typeface="+mn-lt"/>
                <a:ea typeface="+mn-ea"/>
                <a:cs typeface="+mn-cs"/>
              </a:rPr>
              <a:t>Argentina es altamente competitiva en los eslabones primarios de la cadena</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s-AR" sz="1200" b="0" kern="1200" dirty="0" smtClean="0">
                <a:solidFill>
                  <a:schemeClr val="tx1"/>
                </a:solidFill>
                <a:effectLst/>
                <a:latin typeface="+mn-lt"/>
                <a:ea typeface="+mn-ea"/>
                <a:cs typeface="+mn-cs"/>
              </a:rPr>
              <a:t>Eucaliptus </a:t>
            </a:r>
            <a:r>
              <a:rPr lang="es-AR" sz="1200" b="0" kern="1200" dirty="0" err="1" smtClean="0">
                <a:solidFill>
                  <a:schemeClr val="tx1"/>
                </a:solidFill>
                <a:effectLst/>
                <a:latin typeface="+mn-lt"/>
                <a:ea typeface="+mn-ea"/>
                <a:cs typeface="+mn-cs"/>
              </a:rPr>
              <a:t>Grandis</a:t>
            </a:r>
            <a:r>
              <a:rPr lang="es-AR" sz="1200" b="0" kern="1200" dirty="0" smtClean="0">
                <a:solidFill>
                  <a:schemeClr val="tx1"/>
                </a:solidFill>
                <a:effectLst/>
                <a:latin typeface="+mn-lt"/>
                <a:ea typeface="+mn-ea"/>
                <a:cs typeface="+mn-cs"/>
              </a:rPr>
              <a:t> es una de las especies más promisorias en nuestro país, debido a que tiene una de las mejores tasas de crecimiento (aprox.: 35-40 m3/año) obteniéndose en turnos de corte de 10 a 12 años madera </a:t>
            </a:r>
            <a:r>
              <a:rPr lang="es-AR" sz="1200" b="0" kern="1200" dirty="0" err="1" smtClean="0">
                <a:solidFill>
                  <a:schemeClr val="tx1"/>
                </a:solidFill>
                <a:effectLst/>
                <a:latin typeface="+mn-lt"/>
                <a:ea typeface="+mn-ea"/>
                <a:cs typeface="+mn-cs"/>
              </a:rPr>
              <a:t>aserrable</a:t>
            </a:r>
            <a:r>
              <a:rPr lang="es-AR" sz="1200" b="0" kern="1200" dirty="0" smtClean="0">
                <a:solidFill>
                  <a:schemeClr val="tx1"/>
                </a:solidFill>
                <a:effectLst/>
                <a:latin typeface="+mn-lt"/>
                <a:ea typeface="+mn-ea"/>
                <a:cs typeface="+mn-cs"/>
              </a:rPr>
              <a:t> con muy buenas características para ser utilizada en productos de alto valor agregado.</a:t>
            </a:r>
          </a:p>
          <a:p>
            <a:pPr marL="171450" indent="-171450">
              <a:buFont typeface="Wingdings" panose="05000000000000000000" pitchFamily="2" charset="2"/>
              <a:buChar char="ü"/>
            </a:pPr>
            <a:endParaRPr lang="es-AR" sz="800" b="0" dirty="0" smtClean="0"/>
          </a:p>
          <a:p>
            <a:endParaRPr lang="es-AR" dirty="0"/>
          </a:p>
        </p:txBody>
      </p:sp>
      <p:sp>
        <p:nvSpPr>
          <p:cNvPr id="4" name="3 Marcador de número de diapositiva"/>
          <p:cNvSpPr>
            <a:spLocks noGrp="1"/>
          </p:cNvSpPr>
          <p:nvPr>
            <p:ph type="sldNum" sz="quarter" idx="10"/>
          </p:nvPr>
        </p:nvSpPr>
        <p:spPr/>
        <p:txBody>
          <a:bodyPr/>
          <a:lstStyle/>
          <a:p>
            <a:fld id="{3F4687CA-7F35-4C64-9E1C-DFE2AE972FC3}" type="slidenum">
              <a:rPr lang="es-AR" smtClean="0"/>
              <a:t>3</a:t>
            </a:fld>
            <a:endParaRPr lang="es-AR"/>
          </a:p>
        </p:txBody>
      </p:sp>
    </p:spTree>
    <p:extLst>
      <p:ext uri="{BB962C8B-B14F-4D97-AF65-F5344CB8AC3E}">
        <p14:creationId xmlns:p14="http://schemas.microsoft.com/office/powerpoint/2010/main" val="10983671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AR" dirty="0" smtClean="0"/>
              <a:t>revisar</a:t>
            </a:r>
            <a:endParaRPr lang="es-AR" dirty="0"/>
          </a:p>
        </p:txBody>
      </p:sp>
      <p:sp>
        <p:nvSpPr>
          <p:cNvPr id="4" name="3 Marcador de número de diapositiva"/>
          <p:cNvSpPr>
            <a:spLocks noGrp="1"/>
          </p:cNvSpPr>
          <p:nvPr>
            <p:ph type="sldNum" sz="quarter" idx="10"/>
          </p:nvPr>
        </p:nvSpPr>
        <p:spPr/>
        <p:txBody>
          <a:bodyPr/>
          <a:lstStyle/>
          <a:p>
            <a:fld id="{3F4687CA-7F35-4C64-9E1C-DFE2AE972FC3}" type="slidenum">
              <a:rPr lang="es-AR" smtClean="0"/>
              <a:t>18</a:t>
            </a:fld>
            <a:endParaRPr lang="es-AR"/>
          </a:p>
        </p:txBody>
      </p:sp>
    </p:spTree>
    <p:extLst>
      <p:ext uri="{BB962C8B-B14F-4D97-AF65-F5344CB8AC3E}">
        <p14:creationId xmlns:p14="http://schemas.microsoft.com/office/powerpoint/2010/main" val="21112080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AR" dirty="0" smtClean="0"/>
              <a:t>revisar</a:t>
            </a:r>
            <a:endParaRPr lang="es-AR" dirty="0"/>
          </a:p>
        </p:txBody>
      </p:sp>
      <p:sp>
        <p:nvSpPr>
          <p:cNvPr id="4" name="3 Marcador de número de diapositiva"/>
          <p:cNvSpPr>
            <a:spLocks noGrp="1"/>
          </p:cNvSpPr>
          <p:nvPr>
            <p:ph type="sldNum" sz="quarter" idx="10"/>
          </p:nvPr>
        </p:nvSpPr>
        <p:spPr/>
        <p:txBody>
          <a:bodyPr/>
          <a:lstStyle/>
          <a:p>
            <a:fld id="{3F4687CA-7F35-4C64-9E1C-DFE2AE972FC3}" type="slidenum">
              <a:rPr lang="es-AR" smtClean="0"/>
              <a:t>19</a:t>
            </a:fld>
            <a:endParaRPr lang="es-AR"/>
          </a:p>
        </p:txBody>
      </p:sp>
    </p:spTree>
    <p:extLst>
      <p:ext uri="{BB962C8B-B14F-4D97-AF65-F5344CB8AC3E}">
        <p14:creationId xmlns:p14="http://schemas.microsoft.com/office/powerpoint/2010/main" val="21112080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AR" dirty="0" smtClean="0"/>
              <a:t>revisar</a:t>
            </a:r>
            <a:endParaRPr lang="es-AR" dirty="0"/>
          </a:p>
        </p:txBody>
      </p:sp>
      <p:sp>
        <p:nvSpPr>
          <p:cNvPr id="4" name="3 Marcador de número de diapositiva"/>
          <p:cNvSpPr>
            <a:spLocks noGrp="1"/>
          </p:cNvSpPr>
          <p:nvPr>
            <p:ph type="sldNum" sz="quarter" idx="10"/>
          </p:nvPr>
        </p:nvSpPr>
        <p:spPr/>
        <p:txBody>
          <a:bodyPr/>
          <a:lstStyle/>
          <a:p>
            <a:fld id="{3F4687CA-7F35-4C64-9E1C-DFE2AE972FC3}" type="slidenum">
              <a:rPr lang="es-AR" smtClean="0"/>
              <a:t>20</a:t>
            </a:fld>
            <a:endParaRPr lang="es-AR"/>
          </a:p>
        </p:txBody>
      </p:sp>
    </p:spTree>
    <p:extLst>
      <p:ext uri="{BB962C8B-B14F-4D97-AF65-F5344CB8AC3E}">
        <p14:creationId xmlns:p14="http://schemas.microsoft.com/office/powerpoint/2010/main" val="21112080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3F4687CA-7F35-4C64-9E1C-DFE2AE972FC3}" type="slidenum">
              <a:rPr lang="es-AR" smtClean="0"/>
              <a:t>24</a:t>
            </a:fld>
            <a:endParaRPr lang="es-AR"/>
          </a:p>
        </p:txBody>
      </p:sp>
    </p:spTree>
    <p:extLst>
      <p:ext uri="{BB962C8B-B14F-4D97-AF65-F5344CB8AC3E}">
        <p14:creationId xmlns:p14="http://schemas.microsoft.com/office/powerpoint/2010/main" val="210053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171450" indent="-171450">
              <a:buFont typeface="Wingdings" panose="05000000000000000000" pitchFamily="2" charset="2"/>
              <a:buChar char="ü"/>
            </a:pPr>
            <a:r>
              <a:rPr lang="es-AR" sz="800" b="0" dirty="0" smtClean="0"/>
              <a:t>En cuanto al valor agregado de la industria forestal en nuestro país, este representó para el año 2005, el 1,7% del PBI. </a:t>
            </a:r>
          </a:p>
          <a:p>
            <a:pPr marL="171450" indent="-171450">
              <a:buFont typeface="Wingdings" panose="05000000000000000000" pitchFamily="2" charset="2"/>
              <a:buChar char="ü"/>
            </a:pPr>
            <a:r>
              <a:rPr lang="es-AR" sz="800" b="0" dirty="0" smtClean="0"/>
              <a:t>Superficie forestada que en </a:t>
            </a:r>
            <a:r>
              <a:rPr lang="es-AR" sz="800" b="1" i="1" dirty="0" smtClean="0"/>
              <a:t>oferta de madera supera la capacidad de transformarla</a:t>
            </a:r>
            <a:r>
              <a:rPr lang="es-AR" sz="800" b="0" dirty="0" smtClean="0"/>
              <a:t>. (cuello de botella)</a:t>
            </a:r>
          </a:p>
          <a:p>
            <a:pPr marL="171450" indent="-171450">
              <a:buFont typeface="Wingdings" panose="05000000000000000000" pitchFamily="2" charset="2"/>
              <a:buChar char="ü"/>
            </a:pPr>
            <a:r>
              <a:rPr lang="es-AR" sz="1200" kern="1200" dirty="0" smtClean="0">
                <a:solidFill>
                  <a:schemeClr val="tx1"/>
                </a:solidFill>
                <a:effectLst/>
                <a:latin typeface="+mn-lt"/>
                <a:ea typeface="+mn-ea"/>
                <a:cs typeface="+mn-cs"/>
              </a:rPr>
              <a:t>Argentina es altamente competitiva en los eslabones primarios de la cadena</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s-AR" sz="1200" b="0" kern="1200" dirty="0" smtClean="0">
                <a:solidFill>
                  <a:schemeClr val="tx1"/>
                </a:solidFill>
                <a:effectLst/>
                <a:latin typeface="+mn-lt"/>
                <a:ea typeface="+mn-ea"/>
                <a:cs typeface="+mn-cs"/>
              </a:rPr>
              <a:t>Eucaliptus </a:t>
            </a:r>
            <a:r>
              <a:rPr lang="es-AR" sz="1200" b="0" kern="1200" dirty="0" err="1" smtClean="0">
                <a:solidFill>
                  <a:schemeClr val="tx1"/>
                </a:solidFill>
                <a:effectLst/>
                <a:latin typeface="+mn-lt"/>
                <a:ea typeface="+mn-ea"/>
                <a:cs typeface="+mn-cs"/>
              </a:rPr>
              <a:t>Grandis</a:t>
            </a:r>
            <a:r>
              <a:rPr lang="es-AR" sz="1200" b="0" kern="1200" dirty="0" smtClean="0">
                <a:solidFill>
                  <a:schemeClr val="tx1"/>
                </a:solidFill>
                <a:effectLst/>
                <a:latin typeface="+mn-lt"/>
                <a:ea typeface="+mn-ea"/>
                <a:cs typeface="+mn-cs"/>
              </a:rPr>
              <a:t> es una de las especies más promisorias en nuestro país, debido a que tiene una de las mejores tasas de crecimiento (aprox.: 35-40 m3/año) obteniéndose en turnos de corte de 10 a 12 años madera </a:t>
            </a:r>
            <a:r>
              <a:rPr lang="es-AR" sz="1200" b="0" kern="1200" dirty="0" err="1" smtClean="0">
                <a:solidFill>
                  <a:schemeClr val="tx1"/>
                </a:solidFill>
                <a:effectLst/>
                <a:latin typeface="+mn-lt"/>
                <a:ea typeface="+mn-ea"/>
                <a:cs typeface="+mn-cs"/>
              </a:rPr>
              <a:t>aserrable</a:t>
            </a:r>
            <a:r>
              <a:rPr lang="es-AR" sz="1200" b="0" kern="1200" dirty="0" smtClean="0">
                <a:solidFill>
                  <a:schemeClr val="tx1"/>
                </a:solidFill>
                <a:effectLst/>
                <a:latin typeface="+mn-lt"/>
                <a:ea typeface="+mn-ea"/>
                <a:cs typeface="+mn-cs"/>
              </a:rPr>
              <a:t> con muy buenas características para ser utilizada en productos de alto valor agregado.</a:t>
            </a:r>
          </a:p>
          <a:p>
            <a:pPr marL="171450" indent="-171450">
              <a:buFont typeface="Wingdings" panose="05000000000000000000" pitchFamily="2" charset="2"/>
              <a:buChar char="ü"/>
            </a:pPr>
            <a:endParaRPr lang="es-AR" sz="800" b="0" dirty="0" smtClean="0"/>
          </a:p>
          <a:p>
            <a:endParaRPr lang="es-AR" dirty="0"/>
          </a:p>
        </p:txBody>
      </p:sp>
      <p:sp>
        <p:nvSpPr>
          <p:cNvPr id="4" name="3 Marcador de número de diapositiva"/>
          <p:cNvSpPr>
            <a:spLocks noGrp="1"/>
          </p:cNvSpPr>
          <p:nvPr>
            <p:ph type="sldNum" sz="quarter" idx="10"/>
          </p:nvPr>
        </p:nvSpPr>
        <p:spPr/>
        <p:txBody>
          <a:bodyPr/>
          <a:lstStyle/>
          <a:p>
            <a:fld id="{3F4687CA-7F35-4C64-9E1C-DFE2AE972FC3}" type="slidenum">
              <a:rPr lang="es-AR" smtClean="0"/>
              <a:t>4</a:t>
            </a:fld>
            <a:endParaRPr lang="es-AR"/>
          </a:p>
        </p:txBody>
      </p:sp>
    </p:spTree>
    <p:extLst>
      <p:ext uri="{BB962C8B-B14F-4D97-AF65-F5344CB8AC3E}">
        <p14:creationId xmlns:p14="http://schemas.microsoft.com/office/powerpoint/2010/main" val="10983671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lvl="0"/>
            <a:r>
              <a:rPr lang="es-AR" sz="1200" b="1" i="1" kern="1200" dirty="0" smtClean="0">
                <a:solidFill>
                  <a:schemeClr val="tx1"/>
                </a:solidFill>
                <a:effectLst/>
                <a:latin typeface="+mn-lt"/>
                <a:ea typeface="+mn-ea"/>
                <a:cs typeface="+mn-cs"/>
              </a:rPr>
              <a:t>La extracción de madera para luego su procesamiento es una industria en crecimiento</a:t>
            </a:r>
            <a:endParaRPr lang="es-AR" sz="1200" kern="1200" dirty="0" smtClean="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3F4687CA-7F35-4C64-9E1C-DFE2AE972FC3}" type="slidenum">
              <a:rPr lang="es-AR" smtClean="0"/>
              <a:t>7</a:t>
            </a:fld>
            <a:endParaRPr lang="es-AR"/>
          </a:p>
        </p:txBody>
      </p:sp>
    </p:spTree>
    <p:extLst>
      <p:ext uri="{BB962C8B-B14F-4D97-AF65-F5344CB8AC3E}">
        <p14:creationId xmlns:p14="http://schemas.microsoft.com/office/powerpoint/2010/main" val="39299808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lvl="0"/>
            <a:r>
              <a:rPr lang="es-AR" sz="1200" b="1" i="1" kern="1200" dirty="0" smtClean="0">
                <a:solidFill>
                  <a:schemeClr val="tx1"/>
                </a:solidFill>
                <a:effectLst/>
                <a:latin typeface="+mn-lt"/>
                <a:ea typeface="+mn-ea"/>
                <a:cs typeface="+mn-cs"/>
              </a:rPr>
              <a:t>La provincia de Entre Ríos es la mayor productora de eucalipto del país, por los cual es razonable instalar el aserradero en dicha provincia</a:t>
            </a:r>
            <a:endParaRPr lang="es-AR" sz="1200" kern="1200" dirty="0" smtClean="0">
              <a:solidFill>
                <a:schemeClr val="tx1"/>
              </a:solidFill>
              <a:effectLst/>
              <a:latin typeface="+mn-lt"/>
              <a:ea typeface="+mn-ea"/>
              <a:cs typeface="+mn-cs"/>
            </a:endParaRPr>
          </a:p>
          <a:p>
            <a:pPr lvl="0"/>
            <a:r>
              <a:rPr lang="es-AR" sz="1200" b="1" i="1" kern="1200" dirty="0" smtClean="0">
                <a:solidFill>
                  <a:schemeClr val="tx1"/>
                </a:solidFill>
                <a:effectLst/>
                <a:latin typeface="+mn-lt"/>
                <a:ea typeface="+mn-ea"/>
                <a:cs typeface="+mn-cs"/>
              </a:rPr>
              <a:t>Los principales destinos de la madera producida en Entre Ríos son las provincias de Buenos Aires y Santa </a:t>
            </a:r>
            <a:r>
              <a:rPr lang="es-AR" sz="1200" b="1" i="1" kern="1200" dirty="0" err="1" smtClean="0">
                <a:solidFill>
                  <a:schemeClr val="tx1"/>
                </a:solidFill>
                <a:effectLst/>
                <a:latin typeface="+mn-lt"/>
                <a:ea typeface="+mn-ea"/>
                <a:cs typeface="+mn-cs"/>
              </a:rPr>
              <a:t>Fé</a:t>
            </a:r>
            <a:r>
              <a:rPr lang="es-AR" sz="1200" b="1" i="1" kern="1200" dirty="0" smtClean="0">
                <a:solidFill>
                  <a:schemeClr val="tx1"/>
                </a:solidFill>
                <a:effectLst/>
                <a:latin typeface="+mn-lt"/>
                <a:ea typeface="+mn-ea"/>
                <a:cs typeface="+mn-cs"/>
              </a:rPr>
              <a:t>, razón por la cual elegimos estos dos mercados como principales objetivos para la comercialización</a:t>
            </a:r>
            <a:endParaRPr lang="es-AR" sz="1200" kern="1200" dirty="0" smtClean="0">
              <a:solidFill>
                <a:schemeClr val="tx1"/>
              </a:solidFill>
              <a:effectLst/>
              <a:latin typeface="+mn-lt"/>
              <a:ea typeface="+mn-ea"/>
              <a:cs typeface="+mn-cs"/>
            </a:endParaRPr>
          </a:p>
          <a:p>
            <a:endParaRPr lang="es-AR" dirty="0" smtClean="0"/>
          </a:p>
          <a:p>
            <a:endParaRPr lang="es-AR" dirty="0"/>
          </a:p>
        </p:txBody>
      </p:sp>
      <p:sp>
        <p:nvSpPr>
          <p:cNvPr id="4" name="3 Marcador de número de diapositiva"/>
          <p:cNvSpPr>
            <a:spLocks noGrp="1"/>
          </p:cNvSpPr>
          <p:nvPr>
            <p:ph type="sldNum" sz="quarter" idx="10"/>
          </p:nvPr>
        </p:nvSpPr>
        <p:spPr/>
        <p:txBody>
          <a:bodyPr/>
          <a:lstStyle/>
          <a:p>
            <a:fld id="{3F4687CA-7F35-4C64-9E1C-DFE2AE972FC3}" type="slidenum">
              <a:rPr lang="es-AR" smtClean="0"/>
              <a:t>8</a:t>
            </a:fld>
            <a:endParaRPr lang="es-AR"/>
          </a:p>
        </p:txBody>
      </p:sp>
    </p:spTree>
    <p:extLst>
      <p:ext uri="{BB962C8B-B14F-4D97-AF65-F5344CB8AC3E}">
        <p14:creationId xmlns:p14="http://schemas.microsoft.com/office/powerpoint/2010/main" val="39299808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171450" indent="-171450">
              <a:buFont typeface="Arial" panose="020B0604020202020204" pitchFamily="34" charset="0"/>
              <a:buChar char="•"/>
            </a:pPr>
            <a:r>
              <a:rPr lang="es-AR" sz="1200" b="1" kern="1200" dirty="0" smtClean="0">
                <a:solidFill>
                  <a:schemeClr val="tx1"/>
                </a:solidFill>
                <a:effectLst/>
                <a:latin typeface="+mn-lt"/>
                <a:ea typeface="+mn-ea"/>
                <a:cs typeface="+mn-cs"/>
              </a:rPr>
              <a:t>La balanza comercial del sector forestal se mantiene con su condición deficitaria </a:t>
            </a:r>
          </a:p>
          <a:p>
            <a:pPr marL="171450" indent="-171450">
              <a:buFont typeface="Arial" panose="020B0604020202020204" pitchFamily="34" charset="0"/>
              <a:buChar char="•"/>
            </a:pPr>
            <a:r>
              <a:rPr lang="es-AR" sz="1200" b="1" kern="1200" dirty="0" smtClean="0">
                <a:solidFill>
                  <a:schemeClr val="tx1"/>
                </a:solidFill>
                <a:effectLst/>
                <a:latin typeface="+mn-lt"/>
                <a:ea typeface="+mn-ea"/>
                <a:cs typeface="+mn-cs"/>
              </a:rPr>
              <a:t>Madera y sus </a:t>
            </a:r>
            <a:r>
              <a:rPr lang="es-AR" sz="1200" b="1" kern="1200" dirty="0" err="1" smtClean="0">
                <a:solidFill>
                  <a:schemeClr val="tx1"/>
                </a:solidFill>
                <a:effectLst/>
                <a:latin typeface="+mn-lt"/>
                <a:ea typeface="+mn-ea"/>
                <a:cs typeface="+mn-cs"/>
              </a:rPr>
              <a:t>Remanufacturas</a:t>
            </a:r>
            <a:r>
              <a:rPr lang="es-AR" sz="1200" b="1" kern="1200" dirty="0" smtClean="0">
                <a:solidFill>
                  <a:schemeClr val="tx1"/>
                </a:solidFill>
                <a:effectLst/>
                <a:latin typeface="+mn-lt"/>
                <a:ea typeface="+mn-ea"/>
                <a:cs typeface="+mn-cs"/>
              </a:rPr>
              <a:t> han tenido saldos positivos entre 2010 y 2013</a:t>
            </a:r>
          </a:p>
          <a:p>
            <a:pPr marL="171450" indent="-171450">
              <a:buFont typeface="Arial" panose="020B0604020202020204" pitchFamily="34" charset="0"/>
              <a:buChar char="•"/>
            </a:pPr>
            <a:r>
              <a:rPr lang="es-AR" dirty="0" smtClean="0"/>
              <a:t>Las condiciones macroeconómicas NO favorecen la exportación. NO dispondremos de la certificación FSC necesaria para exportar, se decide </a:t>
            </a:r>
            <a:r>
              <a:rPr lang="es-AR" b="1" dirty="0" smtClean="0"/>
              <a:t>no atender el mercado de  exportación en el corto plazo. </a:t>
            </a:r>
            <a:endParaRPr lang="es-AR" b="1" dirty="0"/>
          </a:p>
        </p:txBody>
      </p:sp>
      <p:sp>
        <p:nvSpPr>
          <p:cNvPr id="4" name="3 Marcador de número de diapositiva"/>
          <p:cNvSpPr>
            <a:spLocks noGrp="1"/>
          </p:cNvSpPr>
          <p:nvPr>
            <p:ph type="sldNum" sz="quarter" idx="10"/>
          </p:nvPr>
        </p:nvSpPr>
        <p:spPr/>
        <p:txBody>
          <a:bodyPr/>
          <a:lstStyle/>
          <a:p>
            <a:fld id="{3F4687CA-7F35-4C64-9E1C-DFE2AE972FC3}" type="slidenum">
              <a:rPr lang="es-AR" smtClean="0"/>
              <a:t>9</a:t>
            </a:fld>
            <a:endParaRPr lang="es-AR"/>
          </a:p>
        </p:txBody>
      </p:sp>
    </p:spTree>
    <p:extLst>
      <p:ext uri="{BB962C8B-B14F-4D97-AF65-F5344CB8AC3E}">
        <p14:creationId xmlns:p14="http://schemas.microsoft.com/office/powerpoint/2010/main" val="25597293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AR" sz="1200" b="1" kern="1200" dirty="0" smtClean="0">
                <a:solidFill>
                  <a:schemeClr val="tx1"/>
                </a:solidFill>
                <a:effectLst/>
                <a:latin typeface="+mn-lt"/>
                <a:ea typeface="+mn-ea"/>
                <a:cs typeface="+mn-cs"/>
              </a:rPr>
              <a:t>En cuanto al producto:</a:t>
            </a:r>
            <a:endParaRPr lang="es-AR" sz="1200" kern="1200" dirty="0" smtClean="0">
              <a:solidFill>
                <a:schemeClr val="tx1"/>
              </a:solidFill>
              <a:effectLst/>
              <a:latin typeface="+mn-lt"/>
              <a:ea typeface="+mn-ea"/>
              <a:cs typeface="+mn-cs"/>
            </a:endParaRPr>
          </a:p>
          <a:p>
            <a:r>
              <a:rPr lang="es-AR" sz="1200" b="1" kern="1200" dirty="0" smtClean="0">
                <a:solidFill>
                  <a:schemeClr val="tx1"/>
                </a:solidFill>
                <a:effectLst/>
                <a:latin typeface="+mn-lt"/>
                <a:ea typeface="+mn-ea"/>
                <a:cs typeface="+mn-cs"/>
              </a:rPr>
              <a:t> </a:t>
            </a:r>
            <a:endParaRPr lang="es-AR" sz="1200" kern="1200" dirty="0" smtClean="0">
              <a:solidFill>
                <a:schemeClr val="tx1"/>
              </a:solidFill>
              <a:effectLst/>
              <a:latin typeface="+mn-lt"/>
              <a:ea typeface="+mn-ea"/>
              <a:cs typeface="+mn-cs"/>
            </a:endParaRPr>
          </a:p>
          <a:p>
            <a:pPr lvl="0"/>
            <a:r>
              <a:rPr lang="es-AR" sz="1200" b="1" kern="1200" dirty="0" smtClean="0">
                <a:solidFill>
                  <a:schemeClr val="tx1"/>
                </a:solidFill>
                <a:effectLst/>
                <a:latin typeface="+mn-lt"/>
                <a:ea typeface="+mn-ea"/>
                <a:cs typeface="+mn-cs"/>
              </a:rPr>
              <a:t>Calidad de corte </a:t>
            </a:r>
            <a:endParaRPr lang="es-AR" dirty="0" smtClean="0">
              <a:effectLst/>
            </a:endParaRPr>
          </a:p>
          <a:p>
            <a:pPr lvl="0"/>
            <a:r>
              <a:rPr lang="es-AR" sz="1200" b="1" kern="1200" dirty="0" smtClean="0">
                <a:solidFill>
                  <a:schemeClr val="tx1"/>
                </a:solidFill>
                <a:effectLst/>
                <a:latin typeface="+mn-lt"/>
                <a:ea typeface="+mn-ea"/>
                <a:cs typeface="+mn-cs"/>
              </a:rPr>
              <a:t>Cantidad de nudos presentes por metro lineal </a:t>
            </a:r>
            <a:endParaRPr lang="es-AR" dirty="0" smtClean="0">
              <a:effectLst/>
            </a:endParaRPr>
          </a:p>
          <a:p>
            <a:pPr lvl="0"/>
            <a:r>
              <a:rPr lang="es-AR" sz="1200" b="1" kern="1200" dirty="0" smtClean="0">
                <a:solidFill>
                  <a:schemeClr val="tx1"/>
                </a:solidFill>
                <a:effectLst/>
                <a:latin typeface="+mn-lt"/>
                <a:ea typeface="+mn-ea"/>
                <a:cs typeface="+mn-cs"/>
              </a:rPr>
              <a:t>Precio</a:t>
            </a:r>
            <a:endParaRPr lang="es-AR" dirty="0" smtClean="0">
              <a:effectLst/>
            </a:endParaRPr>
          </a:p>
          <a:p>
            <a:r>
              <a:rPr lang="es-AR" sz="1200" b="1" kern="1200" dirty="0" smtClean="0">
                <a:solidFill>
                  <a:schemeClr val="tx1"/>
                </a:solidFill>
                <a:effectLst/>
                <a:latin typeface="+mn-lt"/>
                <a:ea typeface="+mn-ea"/>
                <a:cs typeface="+mn-cs"/>
              </a:rPr>
              <a:t> </a:t>
            </a:r>
            <a:endParaRPr lang="es-AR" dirty="0" smtClean="0">
              <a:effectLst/>
            </a:endParaRPr>
          </a:p>
          <a:p>
            <a:r>
              <a:rPr lang="es-AR" sz="1200" b="1" kern="1200" dirty="0" smtClean="0">
                <a:solidFill>
                  <a:schemeClr val="tx1"/>
                </a:solidFill>
                <a:effectLst/>
                <a:latin typeface="+mn-lt"/>
                <a:ea typeface="+mn-ea"/>
                <a:cs typeface="+mn-cs"/>
              </a:rPr>
              <a:t>En cuanto al servicio:</a:t>
            </a:r>
            <a:endParaRPr lang="es-AR" sz="1200" kern="1200" dirty="0" smtClean="0">
              <a:solidFill>
                <a:schemeClr val="tx1"/>
              </a:solidFill>
              <a:effectLst/>
              <a:latin typeface="+mn-lt"/>
              <a:ea typeface="+mn-ea"/>
              <a:cs typeface="+mn-cs"/>
            </a:endParaRPr>
          </a:p>
          <a:p>
            <a:r>
              <a:rPr lang="es-AR" sz="1200" b="1" kern="1200" dirty="0" smtClean="0">
                <a:solidFill>
                  <a:schemeClr val="tx1"/>
                </a:solidFill>
                <a:effectLst/>
                <a:latin typeface="+mn-lt"/>
                <a:ea typeface="+mn-ea"/>
                <a:cs typeface="+mn-cs"/>
              </a:rPr>
              <a:t> </a:t>
            </a:r>
            <a:endParaRPr lang="es-AR" sz="1200" kern="1200" dirty="0" smtClean="0">
              <a:solidFill>
                <a:schemeClr val="tx1"/>
              </a:solidFill>
              <a:effectLst/>
              <a:latin typeface="+mn-lt"/>
              <a:ea typeface="+mn-ea"/>
              <a:cs typeface="+mn-cs"/>
            </a:endParaRPr>
          </a:p>
          <a:p>
            <a:pPr lvl="0"/>
            <a:r>
              <a:rPr lang="es-AR" sz="1200" b="1" kern="1200" dirty="0" smtClean="0">
                <a:solidFill>
                  <a:schemeClr val="tx1"/>
                </a:solidFill>
                <a:effectLst/>
                <a:latin typeface="+mn-lt"/>
                <a:ea typeface="+mn-ea"/>
                <a:cs typeface="+mn-cs"/>
              </a:rPr>
              <a:t>Confiabilidad y tiempo de entrega </a:t>
            </a:r>
            <a:endParaRPr lang="es-AR" dirty="0" smtClean="0">
              <a:effectLst/>
            </a:endParaRPr>
          </a:p>
          <a:p>
            <a:r>
              <a:rPr lang="es-AR" sz="1200" b="1" kern="1200" dirty="0" smtClean="0">
                <a:solidFill>
                  <a:schemeClr val="tx1"/>
                </a:solidFill>
                <a:effectLst/>
                <a:latin typeface="+mn-lt"/>
                <a:ea typeface="+mn-ea"/>
                <a:cs typeface="+mn-cs"/>
              </a:rPr>
              <a:t> </a:t>
            </a:r>
            <a:endParaRPr lang="es-AR" dirty="0" smtClean="0">
              <a:effectLst/>
            </a:endParaRPr>
          </a:p>
          <a:p>
            <a:r>
              <a:rPr lang="es-AR" sz="1200" kern="1200" dirty="0" smtClean="0">
                <a:solidFill>
                  <a:schemeClr val="tx1"/>
                </a:solidFill>
                <a:effectLst/>
                <a:latin typeface="+mn-lt"/>
                <a:ea typeface="+mn-ea"/>
                <a:cs typeface="+mn-cs"/>
              </a:rPr>
              <a:t>En cuanto al trato:</a:t>
            </a:r>
          </a:p>
          <a:p>
            <a:r>
              <a:rPr lang="es-AR" sz="1200" kern="1200" dirty="0" smtClean="0">
                <a:solidFill>
                  <a:schemeClr val="tx1"/>
                </a:solidFill>
                <a:effectLst/>
                <a:latin typeface="+mn-lt"/>
                <a:ea typeface="+mn-ea"/>
                <a:cs typeface="+mn-cs"/>
              </a:rPr>
              <a:t> </a:t>
            </a:r>
          </a:p>
          <a:p>
            <a:pPr lvl="0"/>
            <a:r>
              <a:rPr lang="es-AR" sz="1200" kern="1200" dirty="0" smtClean="0">
                <a:solidFill>
                  <a:schemeClr val="tx1"/>
                </a:solidFill>
                <a:effectLst/>
                <a:latin typeface="+mn-lt"/>
                <a:ea typeface="+mn-ea"/>
                <a:cs typeface="+mn-cs"/>
              </a:rPr>
              <a:t>Confianza con los vendedores</a:t>
            </a:r>
            <a:endParaRPr lang="es-AR" dirty="0" smtClean="0">
              <a:effectLst/>
            </a:endParaRPr>
          </a:p>
          <a:p>
            <a:r>
              <a:rPr lang="es-AR" sz="1200" kern="1200" dirty="0" smtClean="0">
                <a:solidFill>
                  <a:schemeClr val="tx1"/>
                </a:solidFill>
                <a:effectLst/>
                <a:latin typeface="+mn-lt"/>
                <a:ea typeface="+mn-ea"/>
                <a:cs typeface="+mn-cs"/>
              </a:rPr>
              <a:t> </a:t>
            </a:r>
          </a:p>
          <a:p>
            <a:endParaRPr lang="es-AR" dirty="0"/>
          </a:p>
        </p:txBody>
      </p:sp>
      <p:sp>
        <p:nvSpPr>
          <p:cNvPr id="4" name="3 Marcador de número de diapositiva"/>
          <p:cNvSpPr>
            <a:spLocks noGrp="1"/>
          </p:cNvSpPr>
          <p:nvPr>
            <p:ph type="sldNum" sz="quarter" idx="10"/>
          </p:nvPr>
        </p:nvSpPr>
        <p:spPr/>
        <p:txBody>
          <a:bodyPr/>
          <a:lstStyle/>
          <a:p>
            <a:fld id="{3F4687CA-7F35-4C64-9E1C-DFE2AE972FC3}" type="slidenum">
              <a:rPr lang="es-AR" smtClean="0"/>
              <a:t>12</a:t>
            </a:fld>
            <a:endParaRPr lang="es-AR"/>
          </a:p>
        </p:txBody>
      </p:sp>
    </p:spTree>
    <p:extLst>
      <p:ext uri="{BB962C8B-B14F-4D97-AF65-F5344CB8AC3E}">
        <p14:creationId xmlns:p14="http://schemas.microsoft.com/office/powerpoint/2010/main" val="1987246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171450" indent="-171450">
              <a:buFont typeface="Wingdings" panose="05000000000000000000" pitchFamily="2" charset="2"/>
              <a:buChar char="Ø"/>
            </a:pPr>
            <a:r>
              <a:rPr lang="es-AR" sz="1200" kern="1200" dirty="0" smtClean="0">
                <a:solidFill>
                  <a:schemeClr val="tx1"/>
                </a:solidFill>
                <a:effectLst/>
                <a:latin typeface="+mn-lt"/>
                <a:ea typeface="+mn-ea"/>
                <a:cs typeface="+mn-cs"/>
              </a:rPr>
              <a:t>La mayoría de las actividades del segmento madera-muebles es llevada a cabo en pequeños aserraderos, que generalmente </a:t>
            </a:r>
            <a:r>
              <a:rPr lang="es-AR" sz="1200" b="1" i="1" kern="1200" dirty="0" smtClean="0">
                <a:solidFill>
                  <a:schemeClr val="tx1"/>
                </a:solidFill>
                <a:effectLst/>
                <a:latin typeface="+mn-lt"/>
                <a:ea typeface="+mn-ea"/>
                <a:cs typeface="+mn-cs"/>
              </a:rPr>
              <a:t>carecen de la tecnología necesaria para un mejor procesamiento de la madera,</a:t>
            </a:r>
            <a:r>
              <a:rPr lang="es-AR" sz="1200" kern="1200" dirty="0" smtClean="0">
                <a:solidFill>
                  <a:schemeClr val="tx1"/>
                </a:solidFill>
                <a:effectLst/>
                <a:latin typeface="+mn-lt"/>
                <a:ea typeface="+mn-ea"/>
                <a:cs typeface="+mn-cs"/>
              </a:rPr>
              <a:t> </a:t>
            </a:r>
            <a:r>
              <a:rPr lang="es-AR" sz="1200" b="1" kern="1200" dirty="0" smtClean="0">
                <a:solidFill>
                  <a:schemeClr val="tx1"/>
                </a:solidFill>
                <a:effectLst/>
                <a:latin typeface="+mn-lt"/>
                <a:ea typeface="+mn-ea"/>
                <a:cs typeface="+mn-cs"/>
              </a:rPr>
              <a:t>normas de calidad estandarizadas o lineamientos</a:t>
            </a:r>
            <a:r>
              <a:rPr lang="es-AR" sz="1200" kern="1200" dirty="0" smtClean="0">
                <a:solidFill>
                  <a:schemeClr val="tx1"/>
                </a:solidFill>
                <a:effectLst/>
                <a:latin typeface="+mn-lt"/>
                <a:ea typeface="+mn-ea"/>
                <a:cs typeface="+mn-cs"/>
              </a:rPr>
              <a:t> </a:t>
            </a:r>
            <a:r>
              <a:rPr lang="es-AR" sz="1200" b="1" kern="1200" dirty="0" smtClean="0">
                <a:solidFill>
                  <a:schemeClr val="tx1"/>
                </a:solidFill>
                <a:effectLst/>
                <a:latin typeface="+mn-lt"/>
                <a:ea typeface="+mn-ea"/>
                <a:cs typeface="+mn-cs"/>
              </a:rPr>
              <a:t>productivos</a:t>
            </a:r>
            <a:r>
              <a:rPr lang="es-AR" sz="1200" kern="1200" dirty="0" smtClean="0">
                <a:solidFill>
                  <a:schemeClr val="tx1"/>
                </a:solidFill>
                <a:effectLst/>
                <a:latin typeface="+mn-lt"/>
                <a:ea typeface="+mn-ea"/>
                <a:cs typeface="+mn-cs"/>
              </a:rPr>
              <a:t> </a:t>
            </a:r>
          </a:p>
          <a:p>
            <a:pPr marL="171450" indent="-171450">
              <a:buFont typeface="Wingdings" panose="05000000000000000000" pitchFamily="2" charset="2"/>
              <a:buChar char="Ø"/>
            </a:pPr>
            <a:r>
              <a:rPr lang="es-AR" sz="1200" b="1" kern="1200" dirty="0" smtClean="0">
                <a:solidFill>
                  <a:schemeClr val="tx1"/>
                </a:solidFill>
                <a:effectLst/>
                <a:latin typeface="+mn-lt"/>
                <a:ea typeface="+mn-ea"/>
                <a:cs typeface="+mn-cs"/>
              </a:rPr>
              <a:t>Sólo el 20% de la producción final se destina a la elaboración de productos con mayor valor agregado</a:t>
            </a:r>
            <a:r>
              <a:rPr lang="es-AR" sz="1200" kern="1200" dirty="0" smtClean="0">
                <a:solidFill>
                  <a:schemeClr val="tx1"/>
                </a:solidFill>
                <a:effectLst/>
                <a:latin typeface="+mn-lt"/>
                <a:ea typeface="+mn-ea"/>
                <a:cs typeface="+mn-cs"/>
              </a:rPr>
              <a:t> </a:t>
            </a:r>
          </a:p>
          <a:p>
            <a:pPr marL="171450" indent="-171450">
              <a:buFont typeface="Wingdings" panose="05000000000000000000" pitchFamily="2" charset="2"/>
              <a:buChar char="Ø"/>
            </a:pPr>
            <a:r>
              <a:rPr lang="es-AR" sz="1200" b="1" kern="1200" dirty="0" smtClean="0">
                <a:solidFill>
                  <a:schemeClr val="tx1"/>
                </a:solidFill>
                <a:effectLst/>
                <a:latin typeface="+mn-lt"/>
                <a:ea typeface="+mn-ea"/>
                <a:cs typeface="+mn-cs"/>
              </a:rPr>
              <a:t>Son escasos los establecimientos que poseen diversificada su producción y, generalmente, los aserraderos o centros de segunda transformación emplean personal de baja calificación</a:t>
            </a:r>
            <a:endParaRPr lang="es-AR" dirty="0"/>
          </a:p>
        </p:txBody>
      </p:sp>
      <p:sp>
        <p:nvSpPr>
          <p:cNvPr id="4" name="3 Marcador de número de diapositiva"/>
          <p:cNvSpPr>
            <a:spLocks noGrp="1"/>
          </p:cNvSpPr>
          <p:nvPr>
            <p:ph type="sldNum" sz="quarter" idx="10"/>
          </p:nvPr>
        </p:nvSpPr>
        <p:spPr/>
        <p:txBody>
          <a:bodyPr/>
          <a:lstStyle/>
          <a:p>
            <a:fld id="{3F4687CA-7F35-4C64-9E1C-DFE2AE972FC3}" type="slidenum">
              <a:rPr lang="es-AR" smtClean="0"/>
              <a:t>15</a:t>
            </a:fld>
            <a:endParaRPr lang="es-AR"/>
          </a:p>
        </p:txBody>
      </p:sp>
    </p:spTree>
    <p:extLst>
      <p:ext uri="{BB962C8B-B14F-4D97-AF65-F5344CB8AC3E}">
        <p14:creationId xmlns:p14="http://schemas.microsoft.com/office/powerpoint/2010/main" val="3415447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s-AR" sz="1000" kern="1200" dirty="0" smtClean="0">
                <a:solidFill>
                  <a:schemeClr val="tx1"/>
                </a:solidFill>
                <a:effectLst/>
                <a:latin typeface="+mn-lt"/>
                <a:ea typeface="+mn-ea"/>
                <a:cs typeface="+mn-cs"/>
              </a:rPr>
              <a:t>Estudio Universidad Tecnológica Nacional, Facultad Regional Concepción del Uruguay, realizado p/ diagnosticar el sector en cuanto a sus rutinas de producción, empleo e innovación.</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lang="es-AR" sz="1000" b="1" i="1"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s-AR" sz="1000" b="1" i="1" kern="1200" dirty="0" smtClean="0">
                <a:solidFill>
                  <a:schemeClr val="tx1"/>
                </a:solidFill>
                <a:effectLst/>
                <a:latin typeface="+mn-lt"/>
                <a:ea typeface="+mn-ea"/>
                <a:cs typeface="+mn-cs"/>
              </a:rPr>
              <a:t>La provincia cuenta con más de 300 aserraderos</a:t>
            </a:r>
            <a:r>
              <a:rPr lang="es-AR" sz="1000" kern="1200" dirty="0" smtClean="0">
                <a:solidFill>
                  <a:schemeClr val="tx1"/>
                </a:solidFill>
                <a:effectLst/>
                <a:latin typeface="+mn-lt"/>
                <a:ea typeface="+mn-ea"/>
                <a:cs typeface="+mn-cs"/>
              </a:rPr>
              <a:t>  solo superada por las provincias de Misiones y Buenos Aires (IERAL, 2011)</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s-AR" sz="1000" b="1" kern="1200" dirty="0" smtClean="0">
                <a:solidFill>
                  <a:schemeClr val="tx1"/>
                </a:solidFill>
                <a:effectLst/>
                <a:latin typeface="+mn-lt"/>
                <a:ea typeface="+mn-ea"/>
                <a:cs typeface="+mn-cs"/>
              </a:rPr>
              <a:t>Las empresas de mayor tamaño se concentran en los rubros de aserrado y cepillado de madera y fabricación de tableros</a:t>
            </a:r>
            <a:r>
              <a:rPr lang="es-AR" sz="1000" kern="1200" dirty="0" smtClean="0">
                <a:solidFill>
                  <a:schemeClr val="tx1"/>
                </a:solidFill>
                <a:effectLst/>
                <a:latin typeface="+mn-lt"/>
                <a:ea typeface="+mn-ea"/>
                <a:cs typeface="+mn-cs"/>
              </a:rPr>
              <a:t>. </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s-AR" sz="1200" kern="1200" dirty="0" smtClean="0">
                <a:solidFill>
                  <a:schemeClr val="tx1"/>
                </a:solidFill>
                <a:effectLst/>
                <a:latin typeface="+mn-lt"/>
                <a:ea typeface="+mn-ea"/>
                <a:cs typeface="+mn-cs"/>
              </a:rPr>
              <a:t>La provincia posee escasa industria forestal de gran tamaño, destacándose la industria de tamaño mediano de 6 a 40 empleados con el 63% de los casos</a:t>
            </a:r>
            <a:endParaRPr lang="es-AR" sz="1000" dirty="0"/>
          </a:p>
        </p:txBody>
      </p:sp>
      <p:sp>
        <p:nvSpPr>
          <p:cNvPr id="4" name="3 Marcador de número de diapositiva"/>
          <p:cNvSpPr>
            <a:spLocks noGrp="1"/>
          </p:cNvSpPr>
          <p:nvPr>
            <p:ph type="sldNum" sz="quarter" idx="10"/>
          </p:nvPr>
        </p:nvSpPr>
        <p:spPr/>
        <p:txBody>
          <a:bodyPr/>
          <a:lstStyle/>
          <a:p>
            <a:fld id="{3F4687CA-7F35-4C64-9E1C-DFE2AE972FC3}" type="slidenum">
              <a:rPr lang="es-AR" smtClean="0"/>
              <a:t>16</a:t>
            </a:fld>
            <a:endParaRPr lang="es-AR"/>
          </a:p>
        </p:txBody>
      </p:sp>
    </p:spTree>
    <p:extLst>
      <p:ext uri="{BB962C8B-B14F-4D97-AF65-F5344CB8AC3E}">
        <p14:creationId xmlns:p14="http://schemas.microsoft.com/office/powerpoint/2010/main" val="371200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171450" indent="-171450">
              <a:buFont typeface="Wingdings" panose="05000000000000000000" pitchFamily="2" charset="2"/>
              <a:buChar char="ü"/>
            </a:pPr>
            <a:endParaRPr lang="es-AR" sz="1200" b="0" kern="1200" dirty="0" smtClean="0">
              <a:solidFill>
                <a:schemeClr val="tx1"/>
              </a:solidFill>
              <a:effectLst/>
              <a:latin typeface="+mn-lt"/>
              <a:ea typeface="+mn-ea"/>
              <a:cs typeface="+mn-cs"/>
            </a:endParaRPr>
          </a:p>
          <a:p>
            <a:pPr marL="171450" indent="-171450">
              <a:buFont typeface="Wingdings" panose="05000000000000000000" pitchFamily="2" charset="2"/>
              <a:buChar char="ü"/>
            </a:pPr>
            <a:r>
              <a:rPr lang="es-AR" sz="1200" b="0" kern="1200" dirty="0" smtClean="0">
                <a:solidFill>
                  <a:schemeClr val="tx1"/>
                </a:solidFill>
                <a:effectLst/>
                <a:latin typeface="+mn-lt"/>
                <a:ea typeface="+mn-ea"/>
                <a:cs typeface="+mn-cs"/>
              </a:rPr>
              <a:t>Respecto a los resultados de innovación las firmas expresaron solo haber innovado a nivel producto</a:t>
            </a:r>
          </a:p>
          <a:p>
            <a:pPr marL="171450" indent="-171450">
              <a:buFont typeface="Wingdings" panose="05000000000000000000" pitchFamily="2" charset="2"/>
              <a:buChar char="ü"/>
            </a:pPr>
            <a:r>
              <a:rPr lang="es-AR" sz="1200" b="0" kern="1200" dirty="0" smtClean="0">
                <a:solidFill>
                  <a:schemeClr val="tx1"/>
                </a:solidFill>
                <a:effectLst/>
                <a:latin typeface="+mn-lt"/>
                <a:ea typeface="+mn-ea"/>
                <a:cs typeface="+mn-cs"/>
              </a:rPr>
              <a:t>La escasez de personal con formación técnica e ingenieril dificulta la realización de esfuerzos desincorporados y I+D</a:t>
            </a:r>
          </a:p>
          <a:p>
            <a:pPr marL="171450" indent="-171450">
              <a:buFont typeface="Wingdings" panose="05000000000000000000" pitchFamily="2" charset="2"/>
              <a:buChar char="ü"/>
            </a:pPr>
            <a:r>
              <a:rPr lang="es-AR" sz="1200" b="1" kern="1200" dirty="0" smtClean="0">
                <a:solidFill>
                  <a:schemeClr val="tx1"/>
                </a:solidFill>
                <a:effectLst/>
                <a:latin typeface="+mn-lt"/>
                <a:ea typeface="+mn-ea"/>
                <a:cs typeface="+mn-cs"/>
              </a:rPr>
              <a:t>Las tecnologías de gestión se encuentran en estadios primarios y es un punto importante a desarrollar</a:t>
            </a:r>
          </a:p>
          <a:p>
            <a:pPr marL="171450" indent="-171450">
              <a:buFont typeface="Wingdings" panose="05000000000000000000" pitchFamily="2" charset="2"/>
              <a:buChar char="ü"/>
            </a:pPr>
            <a:r>
              <a:rPr lang="es-AR" sz="1200" b="0" kern="1200" dirty="0" smtClean="0">
                <a:solidFill>
                  <a:schemeClr val="tx1"/>
                </a:solidFill>
                <a:effectLst/>
                <a:latin typeface="+mn-lt"/>
                <a:ea typeface="+mn-ea"/>
                <a:cs typeface="+mn-cs"/>
              </a:rPr>
              <a:t>El desafío entonces se encuentra en la posibilidad de impulsar un perfil de especialización productiva para el sector con mayor </a:t>
            </a:r>
            <a:r>
              <a:rPr lang="es-AR" sz="1200" b="1" kern="1200" dirty="0" smtClean="0">
                <a:solidFill>
                  <a:schemeClr val="tx1"/>
                </a:solidFill>
                <a:effectLst/>
                <a:latin typeface="+mn-lt"/>
                <a:ea typeface="+mn-ea"/>
                <a:cs typeface="+mn-cs"/>
              </a:rPr>
              <a:t> </a:t>
            </a:r>
            <a:r>
              <a:rPr lang="es-AR" sz="1200" b="0" kern="1200" dirty="0" smtClean="0">
                <a:solidFill>
                  <a:schemeClr val="tx1"/>
                </a:solidFill>
                <a:effectLst/>
                <a:latin typeface="+mn-lt"/>
                <a:ea typeface="+mn-ea"/>
                <a:cs typeface="+mn-cs"/>
              </a:rPr>
              <a:t>I+D tanto interna como externa es inexistente</a:t>
            </a:r>
          </a:p>
          <a:p>
            <a:pPr marL="171450" indent="-171450">
              <a:buFont typeface="Wingdings" panose="05000000000000000000" pitchFamily="2" charset="2"/>
              <a:buChar char="ü"/>
            </a:pPr>
            <a:r>
              <a:rPr lang="es-AR" sz="1200" b="0" kern="1200" dirty="0" smtClean="0">
                <a:solidFill>
                  <a:schemeClr val="tx1"/>
                </a:solidFill>
                <a:effectLst/>
                <a:latin typeface="+mn-lt"/>
                <a:ea typeface="+mn-ea"/>
                <a:cs typeface="+mn-cs"/>
              </a:rPr>
              <a:t>Se carece de una política industrial que potencie el desarrollo de nuevas actividades con mayor valor agregado, en términos de calidad de maderas producidas y diseño aplicado, por ejemplo a la fabricación de muebles y viviendas.</a:t>
            </a:r>
            <a:endParaRPr lang="es-AR" b="0" dirty="0"/>
          </a:p>
        </p:txBody>
      </p:sp>
      <p:sp>
        <p:nvSpPr>
          <p:cNvPr id="4" name="3 Marcador de número de diapositiva"/>
          <p:cNvSpPr>
            <a:spLocks noGrp="1"/>
          </p:cNvSpPr>
          <p:nvPr>
            <p:ph type="sldNum" sz="quarter" idx="10"/>
          </p:nvPr>
        </p:nvSpPr>
        <p:spPr/>
        <p:txBody>
          <a:bodyPr/>
          <a:lstStyle/>
          <a:p>
            <a:fld id="{3F4687CA-7F35-4C64-9E1C-DFE2AE972FC3}" type="slidenum">
              <a:rPr lang="es-AR" smtClean="0"/>
              <a:t>17</a:t>
            </a:fld>
            <a:endParaRPr lang="es-AR"/>
          </a:p>
        </p:txBody>
      </p:sp>
    </p:spTree>
    <p:extLst>
      <p:ext uri="{BB962C8B-B14F-4D97-AF65-F5344CB8AC3E}">
        <p14:creationId xmlns:p14="http://schemas.microsoft.com/office/powerpoint/2010/main" val="1524824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p>
            <a:fld id="{A6E8F4F2-EB8F-4ACD-A7B2-386542803624}" type="datetime1">
              <a:rPr lang="es-AR" smtClean="0"/>
              <a:t>23/06/2015</a:t>
            </a:fld>
            <a:endParaRPr lang="es-AR"/>
          </a:p>
        </p:txBody>
      </p:sp>
      <p:sp>
        <p:nvSpPr>
          <p:cNvPr id="5" name="4 Marcador de pie de página"/>
          <p:cNvSpPr>
            <a:spLocks noGrp="1"/>
          </p:cNvSpPr>
          <p:nvPr>
            <p:ph type="ftr" sz="quarter" idx="11"/>
          </p:nvPr>
        </p:nvSpPr>
        <p:spPr/>
        <p:txBody>
          <a:bodyPr/>
          <a:lstStyle/>
          <a:p>
            <a:r>
              <a:rPr lang="es-AR" smtClean="0"/>
              <a:t>Aserradero "Los Primos"</a:t>
            </a:r>
            <a:endParaRPr lang="es-AR"/>
          </a:p>
        </p:txBody>
      </p:sp>
      <p:sp>
        <p:nvSpPr>
          <p:cNvPr id="6" name="5 Marcador de número de diapositiva"/>
          <p:cNvSpPr>
            <a:spLocks noGrp="1"/>
          </p:cNvSpPr>
          <p:nvPr>
            <p:ph type="sldNum" sz="quarter" idx="12"/>
          </p:nvPr>
        </p:nvSpPr>
        <p:spPr/>
        <p:txBody>
          <a:bodyPr/>
          <a:lstStyle/>
          <a:p>
            <a:fld id="{C2C6E9B9-65B2-48B1-B50D-93271AC8DC59}" type="slidenum">
              <a:rPr lang="es-AR" smtClean="0"/>
              <a:t>‹Nº›</a:t>
            </a:fld>
            <a:endParaRPr lang="es-AR"/>
          </a:p>
        </p:txBody>
      </p:sp>
    </p:spTree>
    <p:extLst>
      <p:ext uri="{BB962C8B-B14F-4D97-AF65-F5344CB8AC3E}">
        <p14:creationId xmlns:p14="http://schemas.microsoft.com/office/powerpoint/2010/main" val="2534941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2AD3A88D-2C5D-4C16-AEDC-9D86FD0E39F0}" type="datetime1">
              <a:rPr lang="es-AR" smtClean="0"/>
              <a:t>23/06/2015</a:t>
            </a:fld>
            <a:endParaRPr lang="es-AR"/>
          </a:p>
        </p:txBody>
      </p:sp>
      <p:sp>
        <p:nvSpPr>
          <p:cNvPr id="5" name="4 Marcador de pie de página"/>
          <p:cNvSpPr>
            <a:spLocks noGrp="1"/>
          </p:cNvSpPr>
          <p:nvPr>
            <p:ph type="ftr" sz="quarter" idx="11"/>
          </p:nvPr>
        </p:nvSpPr>
        <p:spPr/>
        <p:txBody>
          <a:bodyPr/>
          <a:lstStyle/>
          <a:p>
            <a:r>
              <a:rPr lang="es-AR" smtClean="0"/>
              <a:t>Aserradero "Los Primos"</a:t>
            </a:r>
            <a:endParaRPr lang="es-AR"/>
          </a:p>
        </p:txBody>
      </p:sp>
      <p:sp>
        <p:nvSpPr>
          <p:cNvPr id="6" name="5 Marcador de número de diapositiva"/>
          <p:cNvSpPr>
            <a:spLocks noGrp="1"/>
          </p:cNvSpPr>
          <p:nvPr>
            <p:ph type="sldNum" sz="quarter" idx="12"/>
          </p:nvPr>
        </p:nvSpPr>
        <p:spPr/>
        <p:txBody>
          <a:bodyPr/>
          <a:lstStyle/>
          <a:p>
            <a:fld id="{C2C6E9B9-65B2-48B1-B50D-93271AC8DC59}" type="slidenum">
              <a:rPr lang="es-AR" smtClean="0"/>
              <a:t>‹Nº›</a:t>
            </a:fld>
            <a:endParaRPr lang="es-AR"/>
          </a:p>
        </p:txBody>
      </p:sp>
    </p:spTree>
    <p:extLst>
      <p:ext uri="{BB962C8B-B14F-4D97-AF65-F5344CB8AC3E}">
        <p14:creationId xmlns:p14="http://schemas.microsoft.com/office/powerpoint/2010/main" val="11097574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D42E428E-3780-4D3A-8724-626F4B52A8A1}" type="datetime1">
              <a:rPr lang="es-AR" smtClean="0"/>
              <a:t>23/06/2015</a:t>
            </a:fld>
            <a:endParaRPr lang="es-AR"/>
          </a:p>
        </p:txBody>
      </p:sp>
      <p:sp>
        <p:nvSpPr>
          <p:cNvPr id="5" name="4 Marcador de pie de página"/>
          <p:cNvSpPr>
            <a:spLocks noGrp="1"/>
          </p:cNvSpPr>
          <p:nvPr>
            <p:ph type="ftr" sz="quarter" idx="11"/>
          </p:nvPr>
        </p:nvSpPr>
        <p:spPr/>
        <p:txBody>
          <a:bodyPr/>
          <a:lstStyle/>
          <a:p>
            <a:r>
              <a:rPr lang="es-AR" smtClean="0"/>
              <a:t>Aserradero "Los Primos"</a:t>
            </a:r>
            <a:endParaRPr lang="es-AR"/>
          </a:p>
        </p:txBody>
      </p:sp>
      <p:sp>
        <p:nvSpPr>
          <p:cNvPr id="6" name="5 Marcador de número de diapositiva"/>
          <p:cNvSpPr>
            <a:spLocks noGrp="1"/>
          </p:cNvSpPr>
          <p:nvPr>
            <p:ph type="sldNum" sz="quarter" idx="12"/>
          </p:nvPr>
        </p:nvSpPr>
        <p:spPr/>
        <p:txBody>
          <a:bodyPr/>
          <a:lstStyle/>
          <a:p>
            <a:fld id="{C2C6E9B9-65B2-48B1-B50D-93271AC8DC59}" type="slidenum">
              <a:rPr lang="es-AR" smtClean="0"/>
              <a:t>‹Nº›</a:t>
            </a:fld>
            <a:endParaRPr lang="es-AR"/>
          </a:p>
        </p:txBody>
      </p:sp>
    </p:spTree>
    <p:extLst>
      <p:ext uri="{BB962C8B-B14F-4D97-AF65-F5344CB8AC3E}">
        <p14:creationId xmlns:p14="http://schemas.microsoft.com/office/powerpoint/2010/main" val="39966269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34A2BE34-BB7E-454F-9D61-07FB8E9797CA}" type="datetime1">
              <a:rPr lang="es-AR" smtClean="0"/>
              <a:t>23/06/2015</a:t>
            </a:fld>
            <a:endParaRPr lang="es-AR"/>
          </a:p>
        </p:txBody>
      </p:sp>
      <p:sp>
        <p:nvSpPr>
          <p:cNvPr id="5" name="4 Marcador de pie de página"/>
          <p:cNvSpPr>
            <a:spLocks noGrp="1"/>
          </p:cNvSpPr>
          <p:nvPr>
            <p:ph type="ftr" sz="quarter" idx="11"/>
          </p:nvPr>
        </p:nvSpPr>
        <p:spPr/>
        <p:txBody>
          <a:bodyPr/>
          <a:lstStyle/>
          <a:p>
            <a:r>
              <a:rPr lang="es-AR" smtClean="0"/>
              <a:t>Aserradero "Los Primos"</a:t>
            </a:r>
            <a:endParaRPr lang="es-AR"/>
          </a:p>
        </p:txBody>
      </p:sp>
      <p:sp>
        <p:nvSpPr>
          <p:cNvPr id="6" name="5 Marcador de número de diapositiva"/>
          <p:cNvSpPr>
            <a:spLocks noGrp="1"/>
          </p:cNvSpPr>
          <p:nvPr>
            <p:ph type="sldNum" sz="quarter" idx="12"/>
          </p:nvPr>
        </p:nvSpPr>
        <p:spPr/>
        <p:txBody>
          <a:bodyPr/>
          <a:lstStyle/>
          <a:p>
            <a:fld id="{C2C6E9B9-65B2-48B1-B50D-93271AC8DC59}" type="slidenum">
              <a:rPr lang="es-AR" smtClean="0"/>
              <a:t>‹Nº›</a:t>
            </a:fld>
            <a:endParaRPr lang="es-AR"/>
          </a:p>
        </p:txBody>
      </p:sp>
    </p:spTree>
    <p:extLst>
      <p:ext uri="{BB962C8B-B14F-4D97-AF65-F5344CB8AC3E}">
        <p14:creationId xmlns:p14="http://schemas.microsoft.com/office/powerpoint/2010/main" val="3067269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C5BEEB1-C646-4CAB-B3B4-56529EBC9465}" type="datetime1">
              <a:rPr lang="es-AR" smtClean="0"/>
              <a:t>23/06/2015</a:t>
            </a:fld>
            <a:endParaRPr lang="es-AR"/>
          </a:p>
        </p:txBody>
      </p:sp>
      <p:sp>
        <p:nvSpPr>
          <p:cNvPr id="5" name="4 Marcador de pie de página"/>
          <p:cNvSpPr>
            <a:spLocks noGrp="1"/>
          </p:cNvSpPr>
          <p:nvPr>
            <p:ph type="ftr" sz="quarter" idx="11"/>
          </p:nvPr>
        </p:nvSpPr>
        <p:spPr/>
        <p:txBody>
          <a:bodyPr/>
          <a:lstStyle/>
          <a:p>
            <a:r>
              <a:rPr lang="es-AR" smtClean="0"/>
              <a:t>Aserradero "Los Primos"</a:t>
            </a:r>
            <a:endParaRPr lang="es-AR"/>
          </a:p>
        </p:txBody>
      </p:sp>
      <p:sp>
        <p:nvSpPr>
          <p:cNvPr id="6" name="5 Marcador de número de diapositiva"/>
          <p:cNvSpPr>
            <a:spLocks noGrp="1"/>
          </p:cNvSpPr>
          <p:nvPr>
            <p:ph type="sldNum" sz="quarter" idx="12"/>
          </p:nvPr>
        </p:nvSpPr>
        <p:spPr/>
        <p:txBody>
          <a:bodyPr/>
          <a:lstStyle/>
          <a:p>
            <a:fld id="{C2C6E9B9-65B2-48B1-B50D-93271AC8DC59}" type="slidenum">
              <a:rPr lang="es-AR" smtClean="0"/>
              <a:t>‹Nº›</a:t>
            </a:fld>
            <a:endParaRPr lang="es-AR"/>
          </a:p>
        </p:txBody>
      </p:sp>
    </p:spTree>
    <p:extLst>
      <p:ext uri="{BB962C8B-B14F-4D97-AF65-F5344CB8AC3E}">
        <p14:creationId xmlns:p14="http://schemas.microsoft.com/office/powerpoint/2010/main" val="35527504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p:txBody>
          <a:bodyPr/>
          <a:lstStyle/>
          <a:p>
            <a:fld id="{073F36E3-CC90-4DE9-A11F-CB776E7A9DA1}" type="datetime1">
              <a:rPr lang="es-AR" smtClean="0"/>
              <a:t>23/06/2015</a:t>
            </a:fld>
            <a:endParaRPr lang="es-AR"/>
          </a:p>
        </p:txBody>
      </p:sp>
      <p:sp>
        <p:nvSpPr>
          <p:cNvPr id="6" name="5 Marcador de pie de página"/>
          <p:cNvSpPr>
            <a:spLocks noGrp="1"/>
          </p:cNvSpPr>
          <p:nvPr>
            <p:ph type="ftr" sz="quarter" idx="11"/>
          </p:nvPr>
        </p:nvSpPr>
        <p:spPr/>
        <p:txBody>
          <a:bodyPr/>
          <a:lstStyle/>
          <a:p>
            <a:r>
              <a:rPr lang="es-AR" smtClean="0"/>
              <a:t>Aserradero "Los Primos"</a:t>
            </a:r>
            <a:endParaRPr lang="es-AR"/>
          </a:p>
        </p:txBody>
      </p:sp>
      <p:sp>
        <p:nvSpPr>
          <p:cNvPr id="7" name="6 Marcador de número de diapositiva"/>
          <p:cNvSpPr>
            <a:spLocks noGrp="1"/>
          </p:cNvSpPr>
          <p:nvPr>
            <p:ph type="sldNum" sz="quarter" idx="12"/>
          </p:nvPr>
        </p:nvSpPr>
        <p:spPr/>
        <p:txBody>
          <a:bodyPr/>
          <a:lstStyle/>
          <a:p>
            <a:fld id="{C2C6E9B9-65B2-48B1-B50D-93271AC8DC59}" type="slidenum">
              <a:rPr lang="es-AR" smtClean="0"/>
              <a:t>‹Nº›</a:t>
            </a:fld>
            <a:endParaRPr lang="es-AR"/>
          </a:p>
        </p:txBody>
      </p:sp>
    </p:spTree>
    <p:extLst>
      <p:ext uri="{BB962C8B-B14F-4D97-AF65-F5344CB8AC3E}">
        <p14:creationId xmlns:p14="http://schemas.microsoft.com/office/powerpoint/2010/main" val="3954815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fecha"/>
          <p:cNvSpPr>
            <a:spLocks noGrp="1"/>
          </p:cNvSpPr>
          <p:nvPr>
            <p:ph type="dt" sz="half" idx="10"/>
          </p:nvPr>
        </p:nvSpPr>
        <p:spPr/>
        <p:txBody>
          <a:bodyPr/>
          <a:lstStyle/>
          <a:p>
            <a:fld id="{92F34562-68EE-4F1E-AA23-9346CF9B8BC0}" type="datetime1">
              <a:rPr lang="es-AR" smtClean="0"/>
              <a:t>23/06/2015</a:t>
            </a:fld>
            <a:endParaRPr lang="es-AR"/>
          </a:p>
        </p:txBody>
      </p:sp>
      <p:sp>
        <p:nvSpPr>
          <p:cNvPr id="8" name="7 Marcador de pie de página"/>
          <p:cNvSpPr>
            <a:spLocks noGrp="1"/>
          </p:cNvSpPr>
          <p:nvPr>
            <p:ph type="ftr" sz="quarter" idx="11"/>
          </p:nvPr>
        </p:nvSpPr>
        <p:spPr/>
        <p:txBody>
          <a:bodyPr/>
          <a:lstStyle/>
          <a:p>
            <a:r>
              <a:rPr lang="es-AR" smtClean="0"/>
              <a:t>Aserradero "Los Primos"</a:t>
            </a:r>
            <a:endParaRPr lang="es-AR"/>
          </a:p>
        </p:txBody>
      </p:sp>
      <p:sp>
        <p:nvSpPr>
          <p:cNvPr id="9" name="8 Marcador de número de diapositiva"/>
          <p:cNvSpPr>
            <a:spLocks noGrp="1"/>
          </p:cNvSpPr>
          <p:nvPr>
            <p:ph type="sldNum" sz="quarter" idx="12"/>
          </p:nvPr>
        </p:nvSpPr>
        <p:spPr/>
        <p:txBody>
          <a:bodyPr/>
          <a:lstStyle/>
          <a:p>
            <a:fld id="{C2C6E9B9-65B2-48B1-B50D-93271AC8DC59}" type="slidenum">
              <a:rPr lang="es-AR" smtClean="0"/>
              <a:t>‹Nº›</a:t>
            </a:fld>
            <a:endParaRPr lang="es-AR"/>
          </a:p>
        </p:txBody>
      </p:sp>
    </p:spTree>
    <p:extLst>
      <p:ext uri="{BB962C8B-B14F-4D97-AF65-F5344CB8AC3E}">
        <p14:creationId xmlns:p14="http://schemas.microsoft.com/office/powerpoint/2010/main" val="92992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p:txBody>
          <a:bodyPr/>
          <a:lstStyle/>
          <a:p>
            <a:fld id="{164400BD-9E21-4DB3-BAFB-33FB79C1224B}" type="datetime1">
              <a:rPr lang="es-AR" smtClean="0"/>
              <a:t>23/06/2015</a:t>
            </a:fld>
            <a:endParaRPr lang="es-AR"/>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‹Nº›</a:t>
            </a:fld>
            <a:endParaRPr lang="es-AR"/>
          </a:p>
        </p:txBody>
      </p:sp>
    </p:spTree>
    <p:extLst>
      <p:ext uri="{BB962C8B-B14F-4D97-AF65-F5344CB8AC3E}">
        <p14:creationId xmlns:p14="http://schemas.microsoft.com/office/powerpoint/2010/main" val="3024345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B488141-29D0-4885-94B7-E541A71A2F11}" type="datetime1">
              <a:rPr lang="es-AR" smtClean="0"/>
              <a:t>23/06/2015</a:t>
            </a:fld>
            <a:endParaRPr lang="es-AR"/>
          </a:p>
        </p:txBody>
      </p:sp>
      <p:sp>
        <p:nvSpPr>
          <p:cNvPr id="3" name="2 Marcador de pie de página"/>
          <p:cNvSpPr>
            <a:spLocks noGrp="1"/>
          </p:cNvSpPr>
          <p:nvPr>
            <p:ph type="ftr" sz="quarter" idx="11"/>
          </p:nvPr>
        </p:nvSpPr>
        <p:spPr/>
        <p:txBody>
          <a:bodyPr/>
          <a:lstStyle/>
          <a:p>
            <a:r>
              <a:rPr lang="es-AR" smtClean="0"/>
              <a:t>Aserradero "Los Primos"</a:t>
            </a:r>
            <a:endParaRPr lang="es-AR"/>
          </a:p>
        </p:txBody>
      </p:sp>
      <p:sp>
        <p:nvSpPr>
          <p:cNvPr id="4" name="3 Marcador de número de diapositiva"/>
          <p:cNvSpPr>
            <a:spLocks noGrp="1"/>
          </p:cNvSpPr>
          <p:nvPr>
            <p:ph type="sldNum" sz="quarter" idx="12"/>
          </p:nvPr>
        </p:nvSpPr>
        <p:spPr/>
        <p:txBody>
          <a:bodyPr/>
          <a:lstStyle/>
          <a:p>
            <a:fld id="{C2C6E9B9-65B2-48B1-B50D-93271AC8DC59}" type="slidenum">
              <a:rPr lang="es-AR" smtClean="0"/>
              <a:t>‹Nº›</a:t>
            </a:fld>
            <a:endParaRPr lang="es-AR"/>
          </a:p>
        </p:txBody>
      </p:sp>
    </p:spTree>
    <p:extLst>
      <p:ext uri="{BB962C8B-B14F-4D97-AF65-F5344CB8AC3E}">
        <p14:creationId xmlns:p14="http://schemas.microsoft.com/office/powerpoint/2010/main" val="3683661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26E7FC8-2D86-4C60-B6EE-F27BF60A1076}" type="datetime1">
              <a:rPr lang="es-AR" smtClean="0"/>
              <a:t>23/06/2015</a:t>
            </a:fld>
            <a:endParaRPr lang="es-AR"/>
          </a:p>
        </p:txBody>
      </p:sp>
      <p:sp>
        <p:nvSpPr>
          <p:cNvPr id="6" name="5 Marcador de pie de página"/>
          <p:cNvSpPr>
            <a:spLocks noGrp="1"/>
          </p:cNvSpPr>
          <p:nvPr>
            <p:ph type="ftr" sz="quarter" idx="11"/>
          </p:nvPr>
        </p:nvSpPr>
        <p:spPr/>
        <p:txBody>
          <a:bodyPr/>
          <a:lstStyle/>
          <a:p>
            <a:r>
              <a:rPr lang="es-AR" smtClean="0"/>
              <a:t>Aserradero "Los Primos"</a:t>
            </a:r>
            <a:endParaRPr lang="es-AR"/>
          </a:p>
        </p:txBody>
      </p:sp>
      <p:sp>
        <p:nvSpPr>
          <p:cNvPr id="7" name="6 Marcador de número de diapositiva"/>
          <p:cNvSpPr>
            <a:spLocks noGrp="1"/>
          </p:cNvSpPr>
          <p:nvPr>
            <p:ph type="sldNum" sz="quarter" idx="12"/>
          </p:nvPr>
        </p:nvSpPr>
        <p:spPr/>
        <p:txBody>
          <a:bodyPr/>
          <a:lstStyle/>
          <a:p>
            <a:fld id="{C2C6E9B9-65B2-48B1-B50D-93271AC8DC59}" type="slidenum">
              <a:rPr lang="es-AR" smtClean="0"/>
              <a:t>‹Nº›</a:t>
            </a:fld>
            <a:endParaRPr lang="es-AR"/>
          </a:p>
        </p:txBody>
      </p:sp>
    </p:spTree>
    <p:extLst>
      <p:ext uri="{BB962C8B-B14F-4D97-AF65-F5344CB8AC3E}">
        <p14:creationId xmlns:p14="http://schemas.microsoft.com/office/powerpoint/2010/main" val="3642328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2DA3F68-D14D-42FC-B083-DF979DDD0EF2}" type="datetime1">
              <a:rPr lang="es-AR" smtClean="0"/>
              <a:t>23/06/2015</a:t>
            </a:fld>
            <a:endParaRPr lang="es-AR"/>
          </a:p>
        </p:txBody>
      </p:sp>
      <p:sp>
        <p:nvSpPr>
          <p:cNvPr id="6" name="5 Marcador de pie de página"/>
          <p:cNvSpPr>
            <a:spLocks noGrp="1"/>
          </p:cNvSpPr>
          <p:nvPr>
            <p:ph type="ftr" sz="quarter" idx="11"/>
          </p:nvPr>
        </p:nvSpPr>
        <p:spPr/>
        <p:txBody>
          <a:bodyPr/>
          <a:lstStyle/>
          <a:p>
            <a:r>
              <a:rPr lang="es-AR" smtClean="0"/>
              <a:t>Aserradero "Los Primos"</a:t>
            </a:r>
            <a:endParaRPr lang="es-AR"/>
          </a:p>
        </p:txBody>
      </p:sp>
      <p:sp>
        <p:nvSpPr>
          <p:cNvPr id="7" name="6 Marcador de número de diapositiva"/>
          <p:cNvSpPr>
            <a:spLocks noGrp="1"/>
          </p:cNvSpPr>
          <p:nvPr>
            <p:ph type="sldNum" sz="quarter" idx="12"/>
          </p:nvPr>
        </p:nvSpPr>
        <p:spPr/>
        <p:txBody>
          <a:bodyPr/>
          <a:lstStyle/>
          <a:p>
            <a:fld id="{C2C6E9B9-65B2-48B1-B50D-93271AC8DC59}" type="slidenum">
              <a:rPr lang="es-AR" smtClean="0"/>
              <a:t>‹Nº›</a:t>
            </a:fld>
            <a:endParaRPr lang="es-AR"/>
          </a:p>
        </p:txBody>
      </p:sp>
    </p:spTree>
    <p:extLst>
      <p:ext uri="{BB962C8B-B14F-4D97-AF65-F5344CB8AC3E}">
        <p14:creationId xmlns:p14="http://schemas.microsoft.com/office/powerpoint/2010/main" val="3818687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AFB9E4-05EA-4EB3-95DE-A7FCAC16FE73}" type="datetime1">
              <a:rPr lang="es-AR" smtClean="0"/>
              <a:t>23/06/2015</a:t>
            </a:fld>
            <a:endParaRPr lang="es-A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AR" smtClean="0"/>
              <a:t>Aserradero "Los Primos"</a:t>
            </a:r>
            <a:endParaRPr lang="es-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C6E9B9-65B2-48B1-B50D-93271AC8DC59}" type="slidenum">
              <a:rPr lang="es-AR" smtClean="0"/>
              <a:t>‹Nº›</a:t>
            </a:fld>
            <a:endParaRPr lang="es-AR"/>
          </a:p>
        </p:txBody>
      </p:sp>
    </p:spTree>
    <p:extLst>
      <p:ext uri="{BB962C8B-B14F-4D97-AF65-F5344CB8AC3E}">
        <p14:creationId xmlns:p14="http://schemas.microsoft.com/office/powerpoint/2010/main" val="35814869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8.wmf"/><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8" Type="http://schemas.openxmlformats.org/officeDocument/2006/relationships/slide" Target="slide20.xml"/><Relationship Id="rId13" Type="http://schemas.openxmlformats.org/officeDocument/2006/relationships/slide" Target="slide26.xml"/><Relationship Id="rId3" Type="http://schemas.openxmlformats.org/officeDocument/2006/relationships/image" Target="../media/image10.jpeg"/><Relationship Id="rId7" Type="http://schemas.openxmlformats.org/officeDocument/2006/relationships/slide" Target="slide19.xml"/><Relationship Id="rId12" Type="http://schemas.openxmlformats.org/officeDocument/2006/relationships/slide" Target="slide25.xml"/><Relationship Id="rId2" Type="http://schemas.openxmlformats.org/officeDocument/2006/relationships/notesSlide" Target="../notesSlides/notesSlide6.xml"/><Relationship Id="rId16" Type="http://schemas.openxmlformats.org/officeDocument/2006/relationships/slide" Target="slide32.xml"/><Relationship Id="rId1" Type="http://schemas.openxmlformats.org/officeDocument/2006/relationships/slideLayout" Target="../slideLayouts/slideLayout2.xml"/><Relationship Id="rId6" Type="http://schemas.openxmlformats.org/officeDocument/2006/relationships/slide" Target="slide15.xml"/><Relationship Id="rId11" Type="http://schemas.openxmlformats.org/officeDocument/2006/relationships/slide" Target="slide24.xml"/><Relationship Id="rId5" Type="http://schemas.openxmlformats.org/officeDocument/2006/relationships/slide" Target="slide14.xml"/><Relationship Id="rId15" Type="http://schemas.openxmlformats.org/officeDocument/2006/relationships/slide" Target="slide23.xml"/><Relationship Id="rId10" Type="http://schemas.openxmlformats.org/officeDocument/2006/relationships/slide" Target="slide22.xml"/><Relationship Id="rId4" Type="http://schemas.openxmlformats.org/officeDocument/2006/relationships/slide" Target="slide13.xml"/><Relationship Id="rId9" Type="http://schemas.openxmlformats.org/officeDocument/2006/relationships/slide" Target="slide21.xml"/><Relationship Id="rId14" Type="http://schemas.openxmlformats.org/officeDocument/2006/relationships/slide" Target="slide30.xml"/></Relationships>
</file>

<file path=ppt/slides/_rels/slide13.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slide" Target="slide12.xml"/><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slide" Target="slide1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slide" Target="slide12.xml"/><Relationship Id="rId5" Type="http://schemas.openxmlformats.org/officeDocument/2006/relationships/image" Target="../media/image27.png"/><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slide" Target="slide1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slide" Target="slide12.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slide" Target="slide1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slide" Target="slide12.xml"/></Relationships>
</file>

<file path=ppt/slides/_rels/slide25.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12" Type="http://schemas.openxmlformats.org/officeDocument/2006/relationships/slide" Target="slide12.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26.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slide" Target="slide12.xml"/></Relationships>
</file>

<file path=ppt/slides/_rels/slide28.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4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file:///C:\Users\rl0011\Desktop\Roger\LUCAS%20ROGER\MBA\Tesis\PLAN%20DE%20NEGOCIO%20-%20ASERRADERO\09%20Anexos\Anexo%2004%20-%20Valuaci&#243;n%20&amp;%20Capitalizaci&#243;n.xlsx"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slide" Target="slide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0"/>
            <a:ext cx="7772400" cy="1470025"/>
          </a:xfrm>
        </p:spPr>
        <p:txBody>
          <a:bodyPr/>
          <a:lstStyle/>
          <a:p>
            <a:r>
              <a:rPr lang="es-AR" dirty="0" smtClean="0"/>
              <a:t>“Los Primos”</a:t>
            </a:r>
            <a:endParaRPr lang="es-AR" dirty="0"/>
          </a:p>
        </p:txBody>
      </p:sp>
      <p:sp>
        <p:nvSpPr>
          <p:cNvPr id="4" name="3 Marcador de pie de página"/>
          <p:cNvSpPr>
            <a:spLocks noGrp="1"/>
          </p:cNvSpPr>
          <p:nvPr>
            <p:ph type="ftr" sz="quarter" idx="11"/>
          </p:nvPr>
        </p:nvSpPr>
        <p:spPr/>
        <p:txBody>
          <a:bodyPr/>
          <a:lstStyle/>
          <a:p>
            <a:r>
              <a:rPr lang="es-AR" dirty="0" smtClean="0"/>
              <a:t>Aserradero "Los Primos"</a:t>
            </a:r>
            <a:endParaRPr lang="es-AR" dirty="0"/>
          </a:p>
        </p:txBody>
      </p:sp>
      <p:sp>
        <p:nvSpPr>
          <p:cNvPr id="5" name="4 Marcador de número de diapositiva"/>
          <p:cNvSpPr>
            <a:spLocks noGrp="1"/>
          </p:cNvSpPr>
          <p:nvPr>
            <p:ph type="sldNum" sz="quarter" idx="12"/>
          </p:nvPr>
        </p:nvSpPr>
        <p:spPr/>
        <p:txBody>
          <a:bodyPr/>
          <a:lstStyle/>
          <a:p>
            <a:fld id="{C2C6E9B9-65B2-48B1-B50D-93271AC8DC59}" type="slidenum">
              <a:rPr lang="es-AR" smtClean="0"/>
              <a:t>1</a:t>
            </a:fld>
            <a:endParaRPr lang="es-AR"/>
          </a:p>
        </p:txBody>
      </p:sp>
      <p:pic>
        <p:nvPicPr>
          <p:cNvPr id="6" name="5 Imagen" descr="http://sgaptownsville.org.au/images/EucalyptusGrandis02.jpg"/>
          <p:cNvPicPr/>
          <p:nvPr/>
        </p:nvPicPr>
        <p:blipFill>
          <a:blip r:embed="rId2" cstate="print"/>
          <a:srcRect/>
          <a:stretch>
            <a:fillRect/>
          </a:stretch>
        </p:blipFill>
        <p:spPr bwMode="auto">
          <a:xfrm>
            <a:off x="1547664" y="1250236"/>
            <a:ext cx="6336704" cy="4879483"/>
          </a:xfrm>
          <a:prstGeom prst="rect">
            <a:avLst/>
          </a:prstGeom>
          <a:noFill/>
          <a:ln w="9525">
            <a:noFill/>
            <a:miter lim="800000"/>
            <a:headEnd/>
            <a:tailEnd/>
          </a:ln>
        </p:spPr>
      </p:pic>
    </p:spTree>
    <p:extLst>
      <p:ext uri="{BB962C8B-B14F-4D97-AF65-F5344CB8AC3E}">
        <p14:creationId xmlns:p14="http://schemas.microsoft.com/office/powerpoint/2010/main" val="29435385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457200" y="116632"/>
            <a:ext cx="8229600" cy="634082"/>
          </a:xfrm>
        </p:spPr>
        <p:txBody>
          <a:bodyPr>
            <a:normAutofit fontScale="90000"/>
          </a:bodyPr>
          <a:lstStyle/>
          <a:p>
            <a:r>
              <a:rPr lang="es-AR" dirty="0" smtClean="0"/>
              <a:t>Localización</a:t>
            </a:r>
            <a:endParaRPr lang="es-AR"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10</a:t>
            </a:fld>
            <a:endParaRPr lang="es-AR"/>
          </a:p>
        </p:txBody>
      </p:sp>
      <p:pic>
        <p:nvPicPr>
          <p:cNvPr id="8" name="7 Imagen" descr="C:\Users\rl0011\Desktop\Roger\LUCAS ROGER\MBA\Tesis\PLAN DE NEGOCIO - ASERRADERO\05 Marketing plan\Entre Rios.PNG"/>
          <p:cNvPicPr/>
          <p:nvPr/>
        </p:nvPicPr>
        <p:blipFill>
          <a:blip r:embed="rId2">
            <a:extLst>
              <a:ext uri="{28A0092B-C50C-407E-A947-70E740481C1C}">
                <a14:useLocalDpi xmlns:a14="http://schemas.microsoft.com/office/drawing/2010/main" val="0"/>
              </a:ext>
            </a:extLst>
          </a:blip>
          <a:srcRect/>
          <a:stretch>
            <a:fillRect/>
          </a:stretch>
        </p:blipFill>
        <p:spPr bwMode="auto">
          <a:xfrm>
            <a:off x="2714625" y="962025"/>
            <a:ext cx="3714750" cy="4933950"/>
          </a:xfrm>
          <a:prstGeom prst="rect">
            <a:avLst/>
          </a:prstGeom>
          <a:noFill/>
          <a:ln>
            <a:noFill/>
          </a:ln>
        </p:spPr>
      </p:pic>
      <p:sp>
        <p:nvSpPr>
          <p:cNvPr id="7" name="6 Botón de acción: Comienzo">
            <a:hlinkClick r:id="rId3" action="ppaction://hlinksldjump" highlightClick="1"/>
          </p:cNvPr>
          <p:cNvSpPr/>
          <p:nvPr/>
        </p:nvSpPr>
        <p:spPr>
          <a:xfrm>
            <a:off x="11970" y="6456050"/>
            <a:ext cx="720080" cy="4046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5290327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457200" y="274638"/>
            <a:ext cx="8229600" cy="634082"/>
          </a:xfrm>
        </p:spPr>
        <p:txBody>
          <a:bodyPr>
            <a:normAutofit fontScale="90000"/>
          </a:bodyPr>
          <a:lstStyle/>
          <a:p>
            <a:r>
              <a:rPr lang="es-AR" dirty="0" smtClean="0"/>
              <a:t>Plan Operacional</a:t>
            </a:r>
            <a:endParaRPr lang="es-AR"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11</a:t>
            </a:fld>
            <a:endParaRPr lang="es-AR"/>
          </a:p>
        </p:txBody>
      </p:sp>
      <p:pic>
        <p:nvPicPr>
          <p:cNvPr id="7" name="6 Imagen" descr="C:\LUCAS ROGER\MBA\Tesis\PLAN DE NEGOCIO - ASERRADERO\06 Plan Operacional\06 Layout\Layout 03.JPG"/>
          <p:cNvPicPr/>
          <p:nvPr/>
        </p:nvPicPr>
        <p:blipFill>
          <a:blip r:embed="rId3" cstate="print"/>
          <a:srcRect/>
          <a:stretch>
            <a:fillRect/>
          </a:stretch>
        </p:blipFill>
        <p:spPr bwMode="auto">
          <a:xfrm>
            <a:off x="823815" y="879087"/>
            <a:ext cx="7416824" cy="3846058"/>
          </a:xfrm>
          <a:prstGeom prst="rect">
            <a:avLst/>
          </a:prstGeom>
          <a:noFill/>
          <a:ln w="9525">
            <a:solidFill>
              <a:schemeClr val="tx1"/>
            </a:solidFill>
            <a:miter lim="800000"/>
            <a:headEnd/>
            <a:tailEnd/>
          </a:ln>
        </p:spPr>
      </p:pic>
      <p:graphicFrame>
        <p:nvGraphicFramePr>
          <p:cNvPr id="8" name="7 Tabla"/>
          <p:cNvGraphicFramePr>
            <a:graphicFrameLocks noGrp="1"/>
          </p:cNvGraphicFramePr>
          <p:nvPr>
            <p:extLst>
              <p:ext uri="{D42A27DB-BD31-4B8C-83A1-F6EECF244321}">
                <p14:modId xmlns:p14="http://schemas.microsoft.com/office/powerpoint/2010/main" val="3543343579"/>
              </p:ext>
            </p:extLst>
          </p:nvPr>
        </p:nvGraphicFramePr>
        <p:xfrm>
          <a:off x="823814" y="4869161"/>
          <a:ext cx="7416825" cy="1584175"/>
        </p:xfrm>
        <a:graphic>
          <a:graphicData uri="http://schemas.openxmlformats.org/drawingml/2006/table">
            <a:tbl>
              <a:tblPr firstRow="1" firstCol="1" bandRow="1">
                <a:tableStyleId>{5C22544A-7EE6-4342-B048-85BDC9FD1C3A}</a:tableStyleId>
              </a:tblPr>
              <a:tblGrid>
                <a:gridCol w="1124826"/>
                <a:gridCol w="1195128"/>
                <a:gridCol w="1458760"/>
                <a:gridCol w="1476335"/>
                <a:gridCol w="1072100"/>
                <a:gridCol w="1089676"/>
              </a:tblGrid>
              <a:tr h="365915">
                <a:tc gridSpan="6">
                  <a:txBody>
                    <a:bodyPr/>
                    <a:lstStyle/>
                    <a:p>
                      <a:pPr algn="ctr">
                        <a:lnSpc>
                          <a:spcPct val="115000"/>
                        </a:lnSpc>
                        <a:spcAft>
                          <a:spcPts val="0"/>
                        </a:spcAft>
                      </a:pPr>
                      <a:r>
                        <a:rPr lang="es-AR" sz="1400" dirty="0" smtClean="0">
                          <a:effectLst/>
                        </a:rPr>
                        <a:t>DATOS</a:t>
                      </a:r>
                      <a:endParaRPr lang="es-AR" sz="1400" dirty="0">
                        <a:effectLst/>
                        <a:latin typeface="Calibri"/>
                        <a:ea typeface="Calibri"/>
                        <a:cs typeface="Times New Roman"/>
                      </a:endParaRPr>
                    </a:p>
                  </a:txBody>
                  <a:tcPr marL="44450" marR="44450" marT="0" marB="0" anchor="b"/>
                </a:tc>
                <a:tc hMerge="1">
                  <a:txBody>
                    <a:bodyPr/>
                    <a:lstStyle/>
                    <a:p>
                      <a:endParaRPr lang="es-AR"/>
                    </a:p>
                  </a:txBody>
                  <a:tcPr/>
                </a:tc>
                <a:tc hMerge="1">
                  <a:txBody>
                    <a:bodyPr/>
                    <a:lstStyle/>
                    <a:p>
                      <a:endParaRPr lang="es-AR"/>
                    </a:p>
                  </a:txBody>
                  <a:tcPr/>
                </a:tc>
                <a:tc hMerge="1">
                  <a:txBody>
                    <a:bodyPr/>
                    <a:lstStyle/>
                    <a:p>
                      <a:endParaRPr lang="es-AR"/>
                    </a:p>
                  </a:txBody>
                  <a:tcPr/>
                </a:tc>
                <a:tc hMerge="1">
                  <a:txBody>
                    <a:bodyPr/>
                    <a:lstStyle/>
                    <a:p>
                      <a:endParaRPr lang="es-AR"/>
                    </a:p>
                  </a:txBody>
                  <a:tcPr/>
                </a:tc>
                <a:tc hMerge="1">
                  <a:txBody>
                    <a:bodyPr/>
                    <a:lstStyle/>
                    <a:p>
                      <a:endParaRPr lang="es-AR"/>
                    </a:p>
                  </a:txBody>
                  <a:tcPr/>
                </a:tc>
              </a:tr>
              <a:tr h="726271">
                <a:tc>
                  <a:txBody>
                    <a:bodyPr/>
                    <a:lstStyle/>
                    <a:p>
                      <a:pPr algn="ctr">
                        <a:lnSpc>
                          <a:spcPct val="115000"/>
                        </a:lnSpc>
                        <a:spcAft>
                          <a:spcPts val="0"/>
                        </a:spcAft>
                      </a:pPr>
                      <a:r>
                        <a:rPr lang="es-AR" sz="1400" dirty="0">
                          <a:effectLst/>
                        </a:rPr>
                        <a:t>REGIÓN</a:t>
                      </a:r>
                      <a:endParaRPr lang="es-AR" sz="14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AR" sz="1400" dirty="0">
                          <a:effectLst/>
                        </a:rPr>
                        <a:t>PRODUCCIÓN (M3/ha) </a:t>
                      </a:r>
                      <a:br>
                        <a:rPr lang="es-AR" sz="1400" dirty="0">
                          <a:effectLst/>
                        </a:rPr>
                      </a:br>
                      <a:r>
                        <a:rPr lang="es-AR" sz="1400" dirty="0">
                          <a:effectLst/>
                        </a:rPr>
                        <a:t>(con corteza)</a:t>
                      </a:r>
                      <a:endParaRPr lang="es-AR" sz="14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AR" sz="1400" dirty="0">
                          <a:effectLst/>
                        </a:rPr>
                        <a:t>VOLUMEN DE TROZAS A PROCESAR (M3)</a:t>
                      </a:r>
                      <a:endParaRPr lang="es-AR" sz="14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AR" sz="1400" dirty="0">
                          <a:effectLst/>
                        </a:rPr>
                        <a:t>AREA ANUAL REQUERIDA </a:t>
                      </a:r>
                      <a:br>
                        <a:rPr lang="es-AR" sz="1400" dirty="0">
                          <a:effectLst/>
                        </a:rPr>
                      </a:br>
                      <a:r>
                        <a:rPr lang="es-AR" sz="1400" dirty="0">
                          <a:effectLst/>
                        </a:rPr>
                        <a:t>(ha)</a:t>
                      </a:r>
                      <a:endParaRPr lang="es-AR" sz="14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AR" sz="1400">
                          <a:effectLst/>
                        </a:rPr>
                        <a:t>ROTACIÓN (Años)</a:t>
                      </a:r>
                      <a:endParaRPr lang="es-AR" sz="14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AR" sz="1400">
                          <a:effectLst/>
                        </a:rPr>
                        <a:t>AREA TOTAL REQUERIDA</a:t>
                      </a:r>
                      <a:br>
                        <a:rPr lang="es-AR" sz="1400">
                          <a:effectLst/>
                        </a:rPr>
                      </a:br>
                      <a:r>
                        <a:rPr lang="es-AR" sz="1400">
                          <a:effectLst/>
                        </a:rPr>
                        <a:t> (ha)</a:t>
                      </a:r>
                      <a:endParaRPr lang="es-AR" sz="1400">
                        <a:effectLst/>
                        <a:latin typeface="Calibri"/>
                        <a:ea typeface="Calibri"/>
                        <a:cs typeface="Times New Roman"/>
                      </a:endParaRPr>
                    </a:p>
                  </a:txBody>
                  <a:tcPr marL="44450" marR="44450" marT="0" marB="0" anchor="ctr"/>
                </a:tc>
              </a:tr>
              <a:tr h="491989">
                <a:tc>
                  <a:txBody>
                    <a:bodyPr/>
                    <a:lstStyle/>
                    <a:p>
                      <a:pPr algn="ctr">
                        <a:lnSpc>
                          <a:spcPct val="115000"/>
                        </a:lnSpc>
                        <a:spcAft>
                          <a:spcPts val="0"/>
                        </a:spcAft>
                      </a:pPr>
                      <a:r>
                        <a:rPr lang="es-AR" sz="1400">
                          <a:effectLst/>
                        </a:rPr>
                        <a:t>Concordia (Entre Ríos)</a:t>
                      </a:r>
                      <a:endParaRPr lang="es-AR" sz="14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AR" sz="1400" dirty="0">
                          <a:effectLst/>
                        </a:rPr>
                        <a:t>250</a:t>
                      </a:r>
                      <a:endParaRPr lang="es-AR" sz="14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AR" sz="1400" dirty="0">
                          <a:effectLst/>
                        </a:rPr>
                        <a:t>25.000</a:t>
                      </a:r>
                      <a:endParaRPr lang="es-AR" sz="14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AR" sz="1400" dirty="0">
                          <a:effectLst/>
                        </a:rPr>
                        <a:t>100</a:t>
                      </a:r>
                      <a:endParaRPr lang="es-AR" sz="14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AR" sz="1400" dirty="0">
                          <a:effectLst/>
                        </a:rPr>
                        <a:t>10</a:t>
                      </a:r>
                      <a:endParaRPr lang="es-AR" sz="1400" dirty="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AR" sz="1400" dirty="0">
                          <a:effectLst/>
                        </a:rPr>
                        <a:t>1.000</a:t>
                      </a:r>
                      <a:endParaRPr lang="es-AR" sz="1400" dirty="0">
                        <a:effectLst/>
                        <a:latin typeface="Calibri"/>
                        <a:ea typeface="Calibri"/>
                        <a:cs typeface="Times New Roman"/>
                      </a:endParaRPr>
                    </a:p>
                  </a:txBody>
                  <a:tcPr marL="44450" marR="44450" marT="0" marB="0" anchor="ctr"/>
                </a:tc>
              </a:tr>
            </a:tbl>
          </a:graphicData>
        </a:graphic>
      </p:graphicFrame>
      <p:graphicFrame>
        <p:nvGraphicFramePr>
          <p:cNvPr id="2" name="1 Objeto"/>
          <p:cNvGraphicFramePr>
            <a:graphicFrameLocks noChangeAspect="1"/>
          </p:cNvGraphicFramePr>
          <p:nvPr>
            <p:extLst>
              <p:ext uri="{D42A27DB-BD31-4B8C-83A1-F6EECF244321}">
                <p14:modId xmlns:p14="http://schemas.microsoft.com/office/powerpoint/2010/main" val="2959432604"/>
              </p:ext>
            </p:extLst>
          </p:nvPr>
        </p:nvGraphicFramePr>
        <p:xfrm>
          <a:off x="8240639" y="5445224"/>
          <a:ext cx="914400" cy="771525"/>
        </p:xfrm>
        <a:graphic>
          <a:graphicData uri="http://schemas.openxmlformats.org/presentationml/2006/ole">
            <mc:AlternateContent xmlns:mc="http://schemas.openxmlformats.org/markup-compatibility/2006">
              <mc:Choice xmlns:v="urn:schemas-microsoft-com:vml" Requires="v">
                <p:oleObj spid="_x0000_s2056" name="Objeto empaquetador del shell" showAsIcon="1" r:id="rId4" imgW="914400" imgH="771480" progId="Package">
                  <p:embed/>
                </p:oleObj>
              </mc:Choice>
              <mc:Fallback>
                <p:oleObj name="Objeto empaquetador del shell" showAsIcon="1" r:id="rId4" imgW="914400" imgH="771480" progId="Package">
                  <p:embed/>
                  <p:pic>
                    <p:nvPicPr>
                      <p:cNvPr id="0" name=""/>
                      <p:cNvPicPr/>
                      <p:nvPr/>
                    </p:nvPicPr>
                    <p:blipFill>
                      <a:blip r:embed="rId5"/>
                      <a:stretch>
                        <a:fillRect/>
                      </a:stretch>
                    </p:blipFill>
                    <p:spPr>
                      <a:xfrm>
                        <a:off x="8240639" y="5445224"/>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3002627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lstStyle/>
          <a:p>
            <a:r>
              <a:rPr lang="es-AR" dirty="0" smtClean="0"/>
              <a:t>Modelo de Estrategia de MKT</a:t>
            </a:r>
            <a:endParaRPr lang="es-AR"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12</a:t>
            </a:fld>
            <a:endParaRPr lang="es-AR"/>
          </a:p>
        </p:txBody>
      </p:sp>
      <p:pic>
        <p:nvPicPr>
          <p:cNvPr id="6" name="5 Imagen" descr="C:\Users\rl0011\Desktop\Roger\LUCAS ROGER\MBA\Tesis\PLAN DE NEGOCIO - ASERRADERO\05 Marketing plan\modelo-5-c-de-analisis-estrategico-7-1024.jpg"/>
          <p:cNvPicPr/>
          <p:nvPr/>
        </p:nvPicPr>
        <p:blipFill>
          <a:blip r:embed="rId3">
            <a:extLst>
              <a:ext uri="{28A0092B-C50C-407E-A947-70E740481C1C}">
                <a14:useLocalDpi xmlns:a14="http://schemas.microsoft.com/office/drawing/2010/main" val="0"/>
              </a:ext>
            </a:extLst>
          </a:blip>
          <a:srcRect/>
          <a:stretch>
            <a:fillRect/>
          </a:stretch>
        </p:blipFill>
        <p:spPr bwMode="auto">
          <a:xfrm>
            <a:off x="1099762" y="350502"/>
            <a:ext cx="7344816" cy="5256584"/>
          </a:xfrm>
          <a:prstGeom prst="rect">
            <a:avLst/>
          </a:prstGeom>
          <a:noFill/>
          <a:ln>
            <a:noFill/>
          </a:ln>
        </p:spPr>
      </p:pic>
      <p:sp>
        <p:nvSpPr>
          <p:cNvPr id="14" name="13 Botón de acción: Hacia delante o Siguiente">
            <a:hlinkClick r:id="rId4" action="ppaction://hlinksldjump" highlightClick="1"/>
          </p:cNvPr>
          <p:cNvSpPr/>
          <p:nvPr/>
        </p:nvSpPr>
        <p:spPr>
          <a:xfrm>
            <a:off x="2267744" y="1628800"/>
            <a:ext cx="504056" cy="288032"/>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5" name="14 Botón de acción: Hacia delante o Siguiente">
            <a:hlinkClick r:id="rId5" action="ppaction://hlinksldjump" highlightClick="1"/>
          </p:cNvPr>
          <p:cNvSpPr/>
          <p:nvPr/>
        </p:nvSpPr>
        <p:spPr>
          <a:xfrm>
            <a:off x="3491880" y="1628800"/>
            <a:ext cx="432048" cy="288032"/>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6" name="15 Botón de acción: Hacia delante o Siguiente">
            <a:hlinkClick r:id="rId6" action="ppaction://hlinksldjump" highlightClick="1"/>
          </p:cNvPr>
          <p:cNvSpPr/>
          <p:nvPr/>
        </p:nvSpPr>
        <p:spPr>
          <a:xfrm>
            <a:off x="4932040" y="1628800"/>
            <a:ext cx="432048" cy="288032"/>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7" name="16 Botón de acción: Hacia delante o Siguiente">
            <a:hlinkClick r:id="rId7" action="ppaction://hlinksldjump" highlightClick="1"/>
          </p:cNvPr>
          <p:cNvSpPr/>
          <p:nvPr/>
        </p:nvSpPr>
        <p:spPr>
          <a:xfrm>
            <a:off x="6156176" y="1628800"/>
            <a:ext cx="432048" cy="288032"/>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8" name="17 Botón de acción: Hacia delante o Siguiente">
            <a:hlinkClick r:id="rId8" action="ppaction://hlinksldjump" highlightClick="1"/>
          </p:cNvPr>
          <p:cNvSpPr/>
          <p:nvPr/>
        </p:nvSpPr>
        <p:spPr>
          <a:xfrm>
            <a:off x="7380312" y="1628800"/>
            <a:ext cx="432048" cy="288032"/>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9" name="18 Botón de acción: Hacia delante o Siguiente">
            <a:hlinkClick r:id="rId9" action="ppaction://hlinksldjump" highlightClick="1"/>
          </p:cNvPr>
          <p:cNvSpPr/>
          <p:nvPr/>
        </p:nvSpPr>
        <p:spPr>
          <a:xfrm>
            <a:off x="4772170" y="2617450"/>
            <a:ext cx="375894" cy="288032"/>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0" name="19 Botón de acción: Hacia delante o Siguiente">
            <a:hlinkClick r:id="rId9" action="ppaction://hlinksldjump" highlightClick="1"/>
          </p:cNvPr>
          <p:cNvSpPr/>
          <p:nvPr/>
        </p:nvSpPr>
        <p:spPr>
          <a:xfrm>
            <a:off x="2987824" y="2617450"/>
            <a:ext cx="360040" cy="288032"/>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1" name="20 Botón de acción: Hacia delante o Siguiente">
            <a:hlinkClick r:id="rId10" action="ppaction://hlinksldjump" highlightClick="1"/>
          </p:cNvPr>
          <p:cNvSpPr/>
          <p:nvPr/>
        </p:nvSpPr>
        <p:spPr>
          <a:xfrm>
            <a:off x="6804248" y="2617450"/>
            <a:ext cx="432048" cy="288032"/>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 name="1 Botón de acción: Hacia delante o Siguiente">
            <a:hlinkClick r:id="rId11" action="ppaction://hlinksldjump" highlightClick="1"/>
          </p:cNvPr>
          <p:cNvSpPr/>
          <p:nvPr/>
        </p:nvSpPr>
        <p:spPr>
          <a:xfrm>
            <a:off x="4139952" y="3645024"/>
            <a:ext cx="432048" cy="21602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3" name="2 Botón de acción: Hacia delante o Siguiente">
            <a:hlinkClick r:id="rId12" action="ppaction://hlinksldjump" highlightClick="1"/>
          </p:cNvPr>
          <p:cNvSpPr/>
          <p:nvPr/>
        </p:nvSpPr>
        <p:spPr>
          <a:xfrm>
            <a:off x="5508104" y="3645024"/>
            <a:ext cx="432048" cy="21602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7" name="6 Botón de acción: Hacia delante o Siguiente">
            <a:hlinkClick r:id="rId13" action="ppaction://hlinksldjump" highlightClick="1"/>
          </p:cNvPr>
          <p:cNvSpPr/>
          <p:nvPr/>
        </p:nvSpPr>
        <p:spPr>
          <a:xfrm>
            <a:off x="4716016" y="4113076"/>
            <a:ext cx="432048" cy="21602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9" name="8 Botón de acción: Hacia delante o Siguiente">
            <a:hlinkClick r:id="rId14" action="ppaction://hlinksldjump" highlightClick="1"/>
          </p:cNvPr>
          <p:cNvSpPr/>
          <p:nvPr/>
        </p:nvSpPr>
        <p:spPr>
          <a:xfrm>
            <a:off x="7236296" y="3645024"/>
            <a:ext cx="360040" cy="21602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9 Botón de acción: Hacia delante o Siguiente">
            <a:hlinkClick r:id="rId15" action="ppaction://hlinksldjump" highlightClick="1"/>
          </p:cNvPr>
          <p:cNvSpPr/>
          <p:nvPr/>
        </p:nvSpPr>
        <p:spPr>
          <a:xfrm>
            <a:off x="2627784" y="3645024"/>
            <a:ext cx="360040" cy="21602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1" name="10 Botón de acción: Hacia delante o Siguiente">
            <a:hlinkClick r:id="rId16" action="ppaction://hlinksldjump" highlightClick="1"/>
          </p:cNvPr>
          <p:cNvSpPr/>
          <p:nvPr/>
        </p:nvSpPr>
        <p:spPr>
          <a:xfrm>
            <a:off x="4572000" y="5301208"/>
            <a:ext cx="792088" cy="288032"/>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6384892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395536" y="21098"/>
            <a:ext cx="8229600" cy="634082"/>
          </a:xfrm>
        </p:spPr>
        <p:txBody>
          <a:bodyPr>
            <a:noAutofit/>
          </a:bodyPr>
          <a:lstStyle/>
          <a:p>
            <a:r>
              <a:rPr lang="es-AR" sz="3800" dirty="0" smtClean="0"/>
              <a:t>Clientes </a:t>
            </a:r>
            <a:endParaRPr lang="es-AR" sz="3800" dirty="0"/>
          </a:p>
        </p:txBody>
      </p:sp>
      <p:sp>
        <p:nvSpPr>
          <p:cNvPr id="8" name="12 Marcador de contenido"/>
          <p:cNvSpPr>
            <a:spLocks noGrp="1"/>
          </p:cNvSpPr>
          <p:nvPr>
            <p:ph idx="1"/>
          </p:nvPr>
        </p:nvSpPr>
        <p:spPr>
          <a:xfrm>
            <a:off x="539552" y="5085184"/>
            <a:ext cx="8352928" cy="1224136"/>
          </a:xfrm>
          <a:ln w="19050" cmpd="sng">
            <a:solidFill>
              <a:srgbClr val="00B050"/>
            </a:solidFill>
          </a:ln>
        </p:spPr>
        <p:txBody>
          <a:bodyPr>
            <a:noAutofit/>
          </a:bodyPr>
          <a:lstStyle/>
          <a:p>
            <a:pPr marL="0" indent="0">
              <a:buNone/>
            </a:pPr>
            <a:r>
              <a:rPr lang="es-AR" sz="1600" b="1" dirty="0" smtClean="0"/>
              <a:t>Análisis:</a:t>
            </a:r>
          </a:p>
          <a:p>
            <a:pPr>
              <a:buFont typeface="Wingdings" panose="05000000000000000000" pitchFamily="2" charset="2"/>
              <a:buChar char="ü"/>
            </a:pPr>
            <a:r>
              <a:rPr lang="es-AR" sz="1400" dirty="0" smtClean="0"/>
              <a:t>La </a:t>
            </a:r>
            <a:r>
              <a:rPr lang="es-AR" sz="1400" dirty="0"/>
              <a:t>industria de la construcción es el principal mercado, representando el 80% del consumo de madera aserrada y productos de </a:t>
            </a:r>
            <a:r>
              <a:rPr lang="es-AR" sz="1400" dirty="0" smtClean="0"/>
              <a:t>madera</a:t>
            </a:r>
          </a:p>
          <a:p>
            <a:pPr>
              <a:buFont typeface="Wingdings" panose="05000000000000000000" pitchFamily="2" charset="2"/>
              <a:buChar char="ü"/>
            </a:pPr>
            <a:r>
              <a:rPr lang="es-AR" sz="1400" dirty="0"/>
              <a:t>Nuestros </a:t>
            </a:r>
            <a:r>
              <a:rPr lang="es-AR" sz="1400" b="1" dirty="0"/>
              <a:t>principales clientes son distribuidores de madera </a:t>
            </a:r>
            <a:r>
              <a:rPr lang="es-AR" sz="1400" b="1" dirty="0" smtClean="0"/>
              <a:t>, corralones  y </a:t>
            </a:r>
            <a:r>
              <a:rPr lang="es-AR" sz="1400" b="1" dirty="0" smtClean="0"/>
              <a:t>constructoras </a:t>
            </a:r>
            <a:r>
              <a:rPr lang="es-AR" sz="1400" b="1" dirty="0"/>
              <a:t>que abastecen el mercado de la construcción</a:t>
            </a:r>
            <a:endParaRPr lang="es-AR" sz="1400"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13</a:t>
            </a:fld>
            <a:endParaRPr lang="es-AR"/>
          </a:p>
        </p:txBody>
      </p:sp>
      <p:graphicFrame>
        <p:nvGraphicFramePr>
          <p:cNvPr id="6" name="5 Tabla"/>
          <p:cNvGraphicFramePr>
            <a:graphicFrameLocks noGrp="1"/>
          </p:cNvGraphicFramePr>
          <p:nvPr>
            <p:extLst>
              <p:ext uri="{D42A27DB-BD31-4B8C-83A1-F6EECF244321}">
                <p14:modId xmlns:p14="http://schemas.microsoft.com/office/powerpoint/2010/main" val="177711915"/>
              </p:ext>
            </p:extLst>
          </p:nvPr>
        </p:nvGraphicFramePr>
        <p:xfrm>
          <a:off x="539552" y="548680"/>
          <a:ext cx="8352927" cy="4380029"/>
        </p:xfrm>
        <a:graphic>
          <a:graphicData uri="http://schemas.openxmlformats.org/drawingml/2006/table">
            <a:tbl>
              <a:tblPr firstRow="1" firstCol="1" bandRow="1">
                <a:tableStyleId>{5C22544A-7EE6-4342-B048-85BDC9FD1C3A}</a:tableStyleId>
              </a:tblPr>
              <a:tblGrid>
                <a:gridCol w="1500967"/>
                <a:gridCol w="3936585"/>
                <a:gridCol w="2915375"/>
              </a:tblGrid>
              <a:tr h="303628">
                <a:tc>
                  <a:txBody>
                    <a:bodyPr/>
                    <a:lstStyle/>
                    <a:p>
                      <a:pPr algn="ctr">
                        <a:lnSpc>
                          <a:spcPct val="115000"/>
                        </a:lnSpc>
                        <a:spcAft>
                          <a:spcPts val="0"/>
                        </a:spcAft>
                      </a:pPr>
                      <a:r>
                        <a:rPr lang="es-AR" sz="1800" dirty="0">
                          <a:effectLst/>
                        </a:rPr>
                        <a:t>Segmento</a:t>
                      </a:r>
                      <a:endParaRPr lang="es-AR" sz="14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AR" sz="1800" dirty="0">
                          <a:effectLst/>
                        </a:rPr>
                        <a:t>Industrial </a:t>
                      </a:r>
                      <a:endParaRPr lang="es-AR" sz="14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AR" sz="1800">
                          <a:effectLst/>
                        </a:rPr>
                        <a:t>Profesional</a:t>
                      </a:r>
                      <a:endParaRPr lang="es-AR" sz="1400">
                        <a:effectLst/>
                        <a:latin typeface="Calibri"/>
                        <a:ea typeface="Calibri"/>
                        <a:cs typeface="Times New Roman"/>
                      </a:endParaRPr>
                    </a:p>
                  </a:txBody>
                  <a:tcPr marL="44450" marR="44450" marT="0" marB="0" anchor="b"/>
                </a:tc>
              </a:tr>
              <a:tr h="944620">
                <a:tc>
                  <a:txBody>
                    <a:bodyPr/>
                    <a:lstStyle/>
                    <a:p>
                      <a:pPr algn="ctr">
                        <a:lnSpc>
                          <a:spcPct val="115000"/>
                        </a:lnSpc>
                        <a:spcAft>
                          <a:spcPts val="0"/>
                        </a:spcAft>
                      </a:pPr>
                      <a:r>
                        <a:rPr lang="es-AR" sz="1400" dirty="0">
                          <a:effectLst/>
                        </a:rPr>
                        <a:t>Decoración</a:t>
                      </a:r>
                      <a:endParaRPr lang="es-AR" sz="1400" dirty="0">
                        <a:effectLst/>
                        <a:latin typeface="Calibri"/>
                        <a:ea typeface="Calibri"/>
                        <a:cs typeface="Times New Roman"/>
                      </a:endParaRPr>
                    </a:p>
                  </a:txBody>
                  <a:tcPr marL="44450" marR="44450" marT="0" marB="0" anchor="ctr"/>
                </a:tc>
                <a:tc>
                  <a:txBody>
                    <a:bodyPr/>
                    <a:lstStyle/>
                    <a:p>
                      <a:pPr>
                        <a:lnSpc>
                          <a:spcPct val="115000"/>
                        </a:lnSpc>
                      </a:pPr>
                      <a:endParaRPr lang="es-AR" sz="1400" dirty="0">
                        <a:effectLst/>
                        <a:latin typeface="Calibri"/>
                        <a:cs typeface="Times New Roman"/>
                      </a:endParaRPr>
                    </a:p>
                  </a:txBody>
                  <a:tcPr marL="44450" marR="44450" marT="0" marB="0"/>
                </a:tc>
                <a:tc>
                  <a:txBody>
                    <a:bodyPr/>
                    <a:lstStyle/>
                    <a:p>
                      <a:pPr marL="342900" lvl="0" indent="-342900">
                        <a:lnSpc>
                          <a:spcPct val="115000"/>
                        </a:lnSpc>
                        <a:spcAft>
                          <a:spcPts val="0"/>
                        </a:spcAft>
                        <a:buFont typeface="Wingdings"/>
                        <a:buChar char=""/>
                      </a:pPr>
                      <a:r>
                        <a:rPr lang="es-AR" sz="1400">
                          <a:effectLst/>
                        </a:rPr>
                        <a:t>Artesanos de la madera</a:t>
                      </a:r>
                    </a:p>
                    <a:p>
                      <a:pPr marL="342900" lvl="0" indent="-342900">
                        <a:lnSpc>
                          <a:spcPct val="115000"/>
                        </a:lnSpc>
                        <a:spcAft>
                          <a:spcPts val="0"/>
                        </a:spcAft>
                        <a:buFont typeface="Wingdings"/>
                        <a:buChar char=""/>
                      </a:pPr>
                      <a:r>
                        <a:rPr lang="es-AR" sz="1400">
                          <a:effectLst/>
                        </a:rPr>
                        <a:t>Decoradores</a:t>
                      </a:r>
                    </a:p>
                    <a:p>
                      <a:pPr marL="342900" lvl="0" indent="-342900">
                        <a:lnSpc>
                          <a:spcPct val="115000"/>
                        </a:lnSpc>
                        <a:spcAft>
                          <a:spcPts val="0"/>
                        </a:spcAft>
                        <a:buFont typeface="Wingdings"/>
                        <a:buChar char=""/>
                      </a:pPr>
                      <a:r>
                        <a:rPr lang="es-AR" sz="1400">
                          <a:effectLst/>
                        </a:rPr>
                        <a:t>Tapiceros</a:t>
                      </a:r>
                    </a:p>
                    <a:p>
                      <a:pPr>
                        <a:lnSpc>
                          <a:spcPct val="115000"/>
                        </a:lnSpc>
                        <a:spcAft>
                          <a:spcPts val="0"/>
                        </a:spcAft>
                      </a:pPr>
                      <a:r>
                        <a:rPr lang="es-AR" sz="1400">
                          <a:effectLst/>
                        </a:rPr>
                        <a:t> </a:t>
                      </a:r>
                      <a:endParaRPr lang="es-AR" sz="1400">
                        <a:effectLst/>
                        <a:latin typeface="Calibri"/>
                        <a:ea typeface="Calibri"/>
                        <a:cs typeface="Times New Roman"/>
                      </a:endParaRPr>
                    </a:p>
                  </a:txBody>
                  <a:tcPr marL="44450" marR="44450" marT="0" marB="0"/>
                </a:tc>
              </a:tr>
              <a:tr h="944620">
                <a:tc>
                  <a:txBody>
                    <a:bodyPr/>
                    <a:lstStyle/>
                    <a:p>
                      <a:pPr algn="ctr">
                        <a:lnSpc>
                          <a:spcPct val="115000"/>
                        </a:lnSpc>
                        <a:spcAft>
                          <a:spcPts val="0"/>
                        </a:spcAft>
                      </a:pPr>
                      <a:r>
                        <a:rPr lang="es-AR" sz="1400">
                          <a:effectLst/>
                        </a:rPr>
                        <a:t>Mueble</a:t>
                      </a:r>
                      <a:endParaRPr lang="es-AR" sz="1400">
                        <a:effectLst/>
                        <a:latin typeface="Calibri"/>
                        <a:ea typeface="Calibri"/>
                        <a:cs typeface="Times New Roman"/>
                      </a:endParaRPr>
                    </a:p>
                  </a:txBody>
                  <a:tcPr marL="44450" marR="44450" marT="0" marB="0" anchor="ctr"/>
                </a:tc>
                <a:tc>
                  <a:txBody>
                    <a:bodyPr/>
                    <a:lstStyle/>
                    <a:p>
                      <a:pPr marL="342900" lvl="0" indent="-342900">
                        <a:lnSpc>
                          <a:spcPct val="115000"/>
                        </a:lnSpc>
                        <a:spcAft>
                          <a:spcPts val="0"/>
                        </a:spcAft>
                        <a:buFont typeface="Wingdings"/>
                        <a:buChar char=""/>
                      </a:pPr>
                      <a:r>
                        <a:rPr lang="es-AR" sz="1400" dirty="0">
                          <a:effectLst/>
                        </a:rPr>
                        <a:t>Fabricantes de re manufactura de madera (</a:t>
                      </a:r>
                      <a:r>
                        <a:rPr lang="es-AR" sz="1400" dirty="0" err="1">
                          <a:effectLst/>
                        </a:rPr>
                        <a:t>Ej</a:t>
                      </a:r>
                      <a:r>
                        <a:rPr lang="es-AR" sz="1400" dirty="0">
                          <a:effectLst/>
                        </a:rPr>
                        <a:t>: mesas, sillas)</a:t>
                      </a:r>
                    </a:p>
                    <a:p>
                      <a:pPr marL="342900" lvl="0" indent="-342900">
                        <a:lnSpc>
                          <a:spcPct val="115000"/>
                        </a:lnSpc>
                        <a:spcAft>
                          <a:spcPts val="0"/>
                        </a:spcAft>
                        <a:buFont typeface="Wingdings"/>
                        <a:buChar char=""/>
                      </a:pPr>
                      <a:r>
                        <a:rPr lang="es-AR" sz="1400" dirty="0">
                          <a:effectLst/>
                        </a:rPr>
                        <a:t>Minoristas de muebles y decoración</a:t>
                      </a:r>
                      <a:endParaRPr lang="es-AR" sz="1400" dirty="0">
                        <a:effectLst/>
                        <a:latin typeface="Calibri"/>
                        <a:cs typeface="Times New Roman"/>
                      </a:endParaRPr>
                    </a:p>
                  </a:txBody>
                  <a:tcPr marL="44450" marR="44450" marT="0" marB="0"/>
                </a:tc>
                <a:tc>
                  <a:txBody>
                    <a:bodyPr/>
                    <a:lstStyle/>
                    <a:p>
                      <a:pPr>
                        <a:lnSpc>
                          <a:spcPct val="115000"/>
                        </a:lnSpc>
                        <a:spcAft>
                          <a:spcPts val="0"/>
                        </a:spcAft>
                      </a:pPr>
                      <a:r>
                        <a:rPr lang="es-AR" sz="1400">
                          <a:effectLst/>
                        </a:rPr>
                        <a:t> </a:t>
                      </a:r>
                    </a:p>
                    <a:p>
                      <a:pPr>
                        <a:lnSpc>
                          <a:spcPct val="115000"/>
                        </a:lnSpc>
                        <a:spcAft>
                          <a:spcPts val="0"/>
                        </a:spcAft>
                      </a:pPr>
                      <a:r>
                        <a:rPr lang="es-AR" sz="1400">
                          <a:effectLst/>
                        </a:rPr>
                        <a:t> </a:t>
                      </a:r>
                    </a:p>
                    <a:p>
                      <a:pPr>
                        <a:lnSpc>
                          <a:spcPct val="115000"/>
                        </a:lnSpc>
                        <a:spcAft>
                          <a:spcPts val="0"/>
                        </a:spcAft>
                      </a:pPr>
                      <a:r>
                        <a:rPr lang="es-AR" sz="1400">
                          <a:effectLst/>
                        </a:rPr>
                        <a:t> </a:t>
                      </a:r>
                    </a:p>
                    <a:p>
                      <a:pPr>
                        <a:lnSpc>
                          <a:spcPct val="115000"/>
                        </a:lnSpc>
                        <a:spcAft>
                          <a:spcPts val="0"/>
                        </a:spcAft>
                      </a:pPr>
                      <a:r>
                        <a:rPr lang="es-AR" sz="1400">
                          <a:effectLst/>
                        </a:rPr>
                        <a:t> </a:t>
                      </a:r>
                      <a:endParaRPr lang="es-AR" sz="1400">
                        <a:effectLst/>
                        <a:latin typeface="Calibri"/>
                        <a:ea typeface="Calibri"/>
                        <a:cs typeface="Times New Roman"/>
                      </a:endParaRPr>
                    </a:p>
                  </a:txBody>
                  <a:tcPr marL="44450" marR="44450" marT="0" marB="0"/>
                </a:tc>
              </a:tr>
              <a:tr h="1180775">
                <a:tc>
                  <a:txBody>
                    <a:bodyPr/>
                    <a:lstStyle/>
                    <a:p>
                      <a:pPr algn="ctr">
                        <a:lnSpc>
                          <a:spcPct val="115000"/>
                        </a:lnSpc>
                        <a:spcAft>
                          <a:spcPts val="0"/>
                        </a:spcAft>
                      </a:pPr>
                      <a:r>
                        <a:rPr lang="es-AR" sz="1400" dirty="0">
                          <a:effectLst/>
                        </a:rPr>
                        <a:t>Construcción</a:t>
                      </a:r>
                      <a:endParaRPr lang="es-AR" sz="1400" dirty="0">
                        <a:effectLst/>
                        <a:latin typeface="Calibri"/>
                        <a:ea typeface="Calibri"/>
                        <a:cs typeface="Times New Roman"/>
                      </a:endParaRPr>
                    </a:p>
                  </a:txBody>
                  <a:tcPr marL="44450" marR="44450" marT="0" marB="0" anchor="ctr"/>
                </a:tc>
                <a:tc>
                  <a:txBody>
                    <a:bodyPr/>
                    <a:lstStyle/>
                    <a:p>
                      <a:pPr marL="342900" lvl="0" indent="-342900">
                        <a:lnSpc>
                          <a:spcPct val="115000"/>
                        </a:lnSpc>
                        <a:spcAft>
                          <a:spcPts val="0"/>
                        </a:spcAft>
                        <a:buFont typeface="Wingdings"/>
                        <a:buChar char=""/>
                      </a:pPr>
                      <a:r>
                        <a:rPr lang="es-AR" sz="1400" dirty="0">
                          <a:effectLst/>
                        </a:rPr>
                        <a:t>Constructora  </a:t>
                      </a:r>
                    </a:p>
                    <a:p>
                      <a:pPr marL="342900" lvl="0" indent="-342900">
                        <a:lnSpc>
                          <a:spcPct val="115000"/>
                        </a:lnSpc>
                        <a:spcAft>
                          <a:spcPts val="0"/>
                        </a:spcAft>
                        <a:buFont typeface="Wingdings"/>
                        <a:buChar char=""/>
                      </a:pPr>
                      <a:r>
                        <a:rPr lang="es-AR" sz="1400" dirty="0">
                          <a:effectLst/>
                        </a:rPr>
                        <a:t>Fabricantes de productos terminados y semielaborados  (</a:t>
                      </a:r>
                      <a:r>
                        <a:rPr lang="es-AR" sz="1400" dirty="0" err="1">
                          <a:effectLst/>
                        </a:rPr>
                        <a:t>Ej</a:t>
                      </a:r>
                      <a:r>
                        <a:rPr lang="es-AR" sz="1400" dirty="0">
                          <a:effectLst/>
                        </a:rPr>
                        <a:t>: Pisos, Techos, </a:t>
                      </a:r>
                      <a:r>
                        <a:rPr lang="es-AR" sz="1400" dirty="0" err="1">
                          <a:effectLst/>
                        </a:rPr>
                        <a:t>machimbre</a:t>
                      </a:r>
                      <a:r>
                        <a:rPr lang="es-AR" sz="1400" dirty="0">
                          <a:effectLst/>
                        </a:rPr>
                        <a:t>)</a:t>
                      </a:r>
                    </a:p>
                    <a:p>
                      <a:pPr marL="342900" lvl="0" indent="-342900">
                        <a:lnSpc>
                          <a:spcPct val="115000"/>
                        </a:lnSpc>
                        <a:spcAft>
                          <a:spcPts val="0"/>
                        </a:spcAft>
                        <a:buFont typeface="Wingdings"/>
                        <a:buChar char=""/>
                      </a:pPr>
                      <a:r>
                        <a:rPr lang="es-AR" sz="1400" dirty="0">
                          <a:effectLst/>
                        </a:rPr>
                        <a:t>Producción de embalajes</a:t>
                      </a:r>
                    </a:p>
                    <a:p>
                      <a:pPr marL="342900" lvl="0" indent="-342900">
                        <a:lnSpc>
                          <a:spcPct val="115000"/>
                        </a:lnSpc>
                        <a:spcAft>
                          <a:spcPts val="0"/>
                        </a:spcAft>
                        <a:buFont typeface="Wingdings"/>
                        <a:buChar char=""/>
                      </a:pPr>
                      <a:r>
                        <a:rPr lang="es-AR" sz="1400" dirty="0">
                          <a:effectLst/>
                        </a:rPr>
                        <a:t>Construcción en seco (potencial)</a:t>
                      </a:r>
                      <a:endParaRPr lang="es-AR" sz="1400" dirty="0">
                        <a:effectLst/>
                        <a:latin typeface="Calibri"/>
                        <a:cs typeface="Times New Roman"/>
                      </a:endParaRPr>
                    </a:p>
                  </a:txBody>
                  <a:tcPr marL="44450" marR="44450" marT="0" marB="0"/>
                </a:tc>
                <a:tc>
                  <a:txBody>
                    <a:bodyPr/>
                    <a:lstStyle/>
                    <a:p>
                      <a:pPr marL="342900" lvl="0" indent="-342900">
                        <a:lnSpc>
                          <a:spcPct val="115000"/>
                        </a:lnSpc>
                        <a:spcAft>
                          <a:spcPts val="0"/>
                        </a:spcAft>
                        <a:buFont typeface="Wingdings"/>
                        <a:buChar char=""/>
                      </a:pPr>
                      <a:r>
                        <a:rPr lang="es-AR" sz="1400" dirty="0">
                          <a:effectLst/>
                        </a:rPr>
                        <a:t>Carpinteros</a:t>
                      </a:r>
                    </a:p>
                    <a:p>
                      <a:pPr marL="342900" lvl="0" indent="-342900">
                        <a:lnSpc>
                          <a:spcPct val="115000"/>
                        </a:lnSpc>
                        <a:spcAft>
                          <a:spcPts val="0"/>
                        </a:spcAft>
                        <a:buFont typeface="Wingdings"/>
                        <a:buChar char=""/>
                      </a:pPr>
                      <a:r>
                        <a:rPr lang="es-AR" sz="1400" dirty="0">
                          <a:effectLst/>
                        </a:rPr>
                        <a:t>Ingenieros</a:t>
                      </a:r>
                    </a:p>
                    <a:p>
                      <a:pPr marL="342900" lvl="0" indent="-342900">
                        <a:lnSpc>
                          <a:spcPct val="115000"/>
                        </a:lnSpc>
                        <a:spcAft>
                          <a:spcPts val="0"/>
                        </a:spcAft>
                        <a:buFont typeface="Wingdings"/>
                        <a:buChar char=""/>
                      </a:pPr>
                      <a:r>
                        <a:rPr lang="es-AR" sz="1400" dirty="0">
                          <a:effectLst/>
                        </a:rPr>
                        <a:t>Arquitectos</a:t>
                      </a:r>
                      <a:endParaRPr lang="es-AR" sz="1400" dirty="0">
                        <a:effectLst/>
                        <a:latin typeface="Calibri"/>
                        <a:cs typeface="Times New Roman"/>
                      </a:endParaRPr>
                    </a:p>
                  </a:txBody>
                  <a:tcPr marL="44450" marR="44450" marT="0" marB="0"/>
                </a:tc>
              </a:tr>
              <a:tr h="874829">
                <a:tc>
                  <a:txBody>
                    <a:bodyPr/>
                    <a:lstStyle/>
                    <a:p>
                      <a:pPr algn="ctr">
                        <a:lnSpc>
                          <a:spcPct val="115000"/>
                        </a:lnSpc>
                        <a:spcAft>
                          <a:spcPts val="0"/>
                        </a:spcAft>
                      </a:pPr>
                      <a:r>
                        <a:rPr lang="es-AR" sz="1400">
                          <a:effectLst/>
                        </a:rPr>
                        <a:t>Distribución</a:t>
                      </a:r>
                      <a:endParaRPr lang="es-AR" sz="1400">
                        <a:effectLst/>
                        <a:latin typeface="Calibri"/>
                        <a:ea typeface="Calibri"/>
                        <a:cs typeface="Times New Roman"/>
                      </a:endParaRPr>
                    </a:p>
                  </a:txBody>
                  <a:tcPr marL="44450" marR="44450" marT="0" marB="0" anchor="ctr"/>
                </a:tc>
                <a:tc>
                  <a:txBody>
                    <a:bodyPr/>
                    <a:lstStyle/>
                    <a:p>
                      <a:pPr marL="342900" lvl="0" indent="-342900">
                        <a:lnSpc>
                          <a:spcPct val="115000"/>
                        </a:lnSpc>
                        <a:spcAft>
                          <a:spcPts val="0"/>
                        </a:spcAft>
                        <a:buFont typeface="Wingdings"/>
                        <a:buChar char=""/>
                      </a:pPr>
                      <a:r>
                        <a:rPr lang="es-AR" sz="1400" dirty="0">
                          <a:effectLst/>
                        </a:rPr>
                        <a:t>Distribuidores mayoristas</a:t>
                      </a:r>
                    </a:p>
                    <a:p>
                      <a:pPr marL="342900" lvl="0" indent="-342900">
                        <a:lnSpc>
                          <a:spcPct val="115000"/>
                        </a:lnSpc>
                        <a:spcAft>
                          <a:spcPts val="0"/>
                        </a:spcAft>
                        <a:buFont typeface="Wingdings"/>
                        <a:buChar char=""/>
                      </a:pPr>
                      <a:r>
                        <a:rPr lang="es-AR" sz="1400" dirty="0">
                          <a:effectLst/>
                        </a:rPr>
                        <a:t>Distribuidores </a:t>
                      </a:r>
                      <a:r>
                        <a:rPr lang="es-AR" sz="1400" dirty="0" smtClean="0">
                          <a:effectLst/>
                        </a:rPr>
                        <a:t>minoristas</a:t>
                      </a:r>
                    </a:p>
                    <a:p>
                      <a:pPr marL="342900" marR="0" lvl="0" indent="-342900" algn="l" defTabSz="914400" rtl="0" eaLnBrk="1" fontAlgn="auto" latinLnBrk="0" hangingPunct="1">
                        <a:lnSpc>
                          <a:spcPct val="115000"/>
                        </a:lnSpc>
                        <a:spcBef>
                          <a:spcPts val="0"/>
                        </a:spcBef>
                        <a:spcAft>
                          <a:spcPts val="0"/>
                        </a:spcAft>
                        <a:buClrTx/>
                        <a:buSzTx/>
                        <a:buFont typeface="Wingdings"/>
                        <a:buChar char=""/>
                        <a:tabLst/>
                        <a:defRPr/>
                      </a:pPr>
                      <a:r>
                        <a:rPr lang="es-AR" sz="1400" kern="1200" dirty="0" smtClean="0">
                          <a:solidFill>
                            <a:schemeClr val="dk1"/>
                          </a:solidFill>
                          <a:effectLst/>
                          <a:latin typeface="+mn-lt"/>
                          <a:ea typeface="+mn-ea"/>
                          <a:cs typeface="+mn-cs"/>
                        </a:rPr>
                        <a:t>Hipermercados (nuevo)</a:t>
                      </a:r>
                      <a:endParaRPr lang="es-AR" sz="1400" kern="1200" dirty="0">
                        <a:solidFill>
                          <a:schemeClr val="dk1"/>
                        </a:solidFill>
                        <a:effectLst/>
                        <a:latin typeface="+mn-lt"/>
                        <a:ea typeface="+mn-ea"/>
                        <a:cs typeface="+mn-cs"/>
                      </a:endParaRPr>
                    </a:p>
                  </a:txBody>
                  <a:tcPr marL="44450" marR="44450" marT="0" marB="0"/>
                </a:tc>
                <a:tc>
                  <a:txBody>
                    <a:bodyPr/>
                    <a:lstStyle/>
                    <a:p>
                      <a:pPr>
                        <a:lnSpc>
                          <a:spcPct val="115000"/>
                        </a:lnSpc>
                        <a:spcAft>
                          <a:spcPts val="0"/>
                        </a:spcAft>
                      </a:pPr>
                      <a:r>
                        <a:rPr lang="es-AR" sz="1400" dirty="0">
                          <a:effectLst/>
                        </a:rPr>
                        <a:t> </a:t>
                      </a:r>
                    </a:p>
                    <a:p>
                      <a:pPr>
                        <a:lnSpc>
                          <a:spcPct val="115000"/>
                        </a:lnSpc>
                        <a:spcAft>
                          <a:spcPts val="0"/>
                        </a:spcAft>
                      </a:pPr>
                      <a:r>
                        <a:rPr lang="es-AR" sz="1400" dirty="0">
                          <a:effectLst/>
                        </a:rPr>
                        <a:t> </a:t>
                      </a:r>
                      <a:endParaRPr lang="es-AR" sz="1400" dirty="0">
                        <a:effectLst/>
                        <a:latin typeface="Calibri"/>
                        <a:ea typeface="Calibri"/>
                        <a:cs typeface="Times New Roman"/>
                      </a:endParaRPr>
                    </a:p>
                  </a:txBody>
                  <a:tcPr marL="44450" marR="44450" marT="0" marB="0"/>
                </a:tc>
              </a:tr>
            </a:tbl>
          </a:graphicData>
        </a:graphic>
      </p:graphicFrame>
      <p:sp>
        <p:nvSpPr>
          <p:cNvPr id="9" name="8 Botón de acción: Comienzo">
            <a:hlinkClick r:id="rId2" action="ppaction://hlinksldjump" highlightClick="1"/>
          </p:cNvPr>
          <p:cNvSpPr/>
          <p:nvPr/>
        </p:nvSpPr>
        <p:spPr>
          <a:xfrm>
            <a:off x="11970" y="6453336"/>
            <a:ext cx="720080" cy="4046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4038229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395536" y="260648"/>
            <a:ext cx="8229600" cy="634082"/>
          </a:xfrm>
        </p:spPr>
        <p:txBody>
          <a:bodyPr>
            <a:noAutofit/>
          </a:bodyPr>
          <a:lstStyle/>
          <a:p>
            <a:r>
              <a:rPr lang="es-AR" sz="3900" dirty="0" smtClean="0"/>
              <a:t>La Empresa</a:t>
            </a:r>
          </a:p>
        </p:txBody>
      </p:sp>
      <p:sp>
        <p:nvSpPr>
          <p:cNvPr id="3" name="2 Marcador de contenido"/>
          <p:cNvSpPr>
            <a:spLocks noGrp="1"/>
          </p:cNvSpPr>
          <p:nvPr>
            <p:ph idx="1"/>
          </p:nvPr>
        </p:nvSpPr>
        <p:spPr>
          <a:xfrm>
            <a:off x="457200" y="1196752"/>
            <a:ext cx="8229600" cy="4929411"/>
          </a:xfrm>
        </p:spPr>
        <p:txBody>
          <a:bodyPr>
            <a:noAutofit/>
          </a:bodyPr>
          <a:lstStyle/>
          <a:p>
            <a:pPr marL="0" indent="0" algn="just">
              <a:buNone/>
            </a:pPr>
            <a:r>
              <a:rPr lang="es-AR" sz="2400" b="1" dirty="0"/>
              <a:t>Visión</a:t>
            </a:r>
          </a:p>
          <a:p>
            <a:pPr marL="0" indent="0" algn="just">
              <a:buNone/>
            </a:pPr>
            <a:r>
              <a:rPr lang="es-AR" sz="1600" dirty="0" smtClean="0"/>
              <a:t>Ser </a:t>
            </a:r>
            <a:r>
              <a:rPr lang="es-AR" sz="1600" dirty="0"/>
              <a:t>una compañía líder en el rubro foresto-industrial, reconocida en el ámbito nacional por su producción sustentable de madera sólida y </a:t>
            </a:r>
            <a:r>
              <a:rPr lang="es-AR" sz="1600" dirty="0" smtClean="0"/>
              <a:t>productos </a:t>
            </a:r>
            <a:r>
              <a:rPr lang="es-AR" sz="1600" dirty="0"/>
              <a:t>de excelencia.</a:t>
            </a:r>
          </a:p>
          <a:p>
            <a:pPr marL="0" indent="0" algn="just">
              <a:buNone/>
            </a:pPr>
            <a:endParaRPr lang="es-AR" sz="1600" dirty="0"/>
          </a:p>
          <a:p>
            <a:pPr marL="0" indent="0" algn="just">
              <a:buNone/>
            </a:pPr>
            <a:r>
              <a:rPr lang="es-AR" sz="2400" b="1" dirty="0"/>
              <a:t>Misión</a:t>
            </a:r>
          </a:p>
          <a:p>
            <a:pPr marL="0" indent="0" algn="just">
              <a:buNone/>
            </a:pPr>
            <a:r>
              <a:rPr lang="es-AR" sz="1600" dirty="0" smtClean="0"/>
              <a:t>Elaborar </a:t>
            </a:r>
            <a:r>
              <a:rPr lang="es-AR" sz="1600" dirty="0"/>
              <a:t>productos foresto-industriales de calidad y brindar </a:t>
            </a:r>
            <a:r>
              <a:rPr lang="es-AR" sz="1600" dirty="0" smtClean="0"/>
              <a:t>productos y servicios </a:t>
            </a:r>
            <a:r>
              <a:rPr lang="es-AR" sz="1600" dirty="0"/>
              <a:t>de excelencia, orientados a generar valor para nuestros accionistas, clientes, proveedores, colaboradores y para la comunidad en la que desarrollamos nuestras actividades.</a:t>
            </a:r>
          </a:p>
          <a:p>
            <a:pPr marL="0" indent="0" algn="just">
              <a:buNone/>
            </a:pPr>
            <a:r>
              <a:rPr lang="es-AR" sz="1600" dirty="0"/>
              <a:t>  </a:t>
            </a:r>
          </a:p>
          <a:p>
            <a:pPr marL="0" indent="0" algn="just">
              <a:buNone/>
            </a:pPr>
            <a:r>
              <a:rPr lang="es-AR" sz="2400" b="1" dirty="0"/>
              <a:t>Valores</a:t>
            </a:r>
          </a:p>
          <a:p>
            <a:pPr algn="just">
              <a:buFont typeface="Wingdings" panose="05000000000000000000" pitchFamily="2" charset="2"/>
              <a:buChar char="ü"/>
            </a:pPr>
            <a:r>
              <a:rPr lang="es-AR" sz="1600" dirty="0" smtClean="0"/>
              <a:t>Dedicamos </a:t>
            </a:r>
            <a:r>
              <a:rPr lang="es-AR" sz="1600" dirty="0"/>
              <a:t>a nuestro trabajo en un marco de honestidad, profesionalismo y </a:t>
            </a:r>
            <a:r>
              <a:rPr lang="es-AR" sz="1600" dirty="0" smtClean="0"/>
              <a:t>coherencia</a:t>
            </a:r>
            <a:endParaRPr lang="es-AR" sz="1600" dirty="0"/>
          </a:p>
          <a:p>
            <a:pPr lvl="0" algn="just">
              <a:buFont typeface="Wingdings" panose="05000000000000000000" pitchFamily="2" charset="2"/>
              <a:buChar char="ü"/>
            </a:pPr>
            <a:r>
              <a:rPr lang="es-AR" sz="1600" dirty="0" smtClean="0"/>
              <a:t>Participación </a:t>
            </a:r>
            <a:r>
              <a:rPr lang="es-AR" sz="1600" dirty="0"/>
              <a:t>y trabajo en </a:t>
            </a:r>
            <a:r>
              <a:rPr lang="es-AR" sz="1600" dirty="0" smtClean="0"/>
              <a:t>equipo</a:t>
            </a:r>
            <a:endParaRPr lang="es-AR" sz="1600" dirty="0"/>
          </a:p>
          <a:p>
            <a:pPr lvl="0" algn="just">
              <a:buFont typeface="Wingdings" panose="05000000000000000000" pitchFamily="2" charset="2"/>
              <a:buChar char="ü"/>
            </a:pPr>
            <a:r>
              <a:rPr lang="es-AR" sz="1600" dirty="0" smtClean="0"/>
              <a:t>Respeto </a:t>
            </a:r>
            <a:r>
              <a:rPr lang="es-AR" sz="1600" dirty="0"/>
              <a:t>por el medio ambiente, </a:t>
            </a:r>
            <a:r>
              <a:rPr lang="es-AR" sz="1600" dirty="0" smtClean="0"/>
              <a:t>salud y  seguridad</a:t>
            </a:r>
          </a:p>
          <a:p>
            <a:pPr lvl="0" algn="just">
              <a:buFont typeface="Wingdings" panose="05000000000000000000" pitchFamily="2" charset="2"/>
              <a:buChar char="ü"/>
            </a:pPr>
            <a:r>
              <a:rPr lang="es-AR" sz="1600" dirty="0" smtClean="0"/>
              <a:t>Mejora continua</a:t>
            </a:r>
            <a:endParaRPr lang="es-AR" sz="1600" dirty="0"/>
          </a:p>
          <a:p>
            <a:pPr lvl="0" algn="just">
              <a:buFont typeface="Wingdings" panose="05000000000000000000" pitchFamily="2" charset="2"/>
              <a:buChar char="ü"/>
            </a:pPr>
            <a:r>
              <a:rPr lang="es-AR" sz="1600" dirty="0"/>
              <a:t>Orientación al </a:t>
            </a:r>
            <a:r>
              <a:rPr lang="es-AR" sz="1600" dirty="0" smtClean="0"/>
              <a:t>cliente</a:t>
            </a:r>
            <a:endParaRPr lang="es-AR" sz="1600" dirty="0">
              <a:effectLst/>
            </a:endParaRPr>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14</a:t>
            </a:fld>
            <a:endParaRPr lang="es-AR"/>
          </a:p>
        </p:txBody>
      </p:sp>
      <p:sp>
        <p:nvSpPr>
          <p:cNvPr id="7" name="6 Botón de acción: Comienzo">
            <a:hlinkClick r:id="rId2" action="ppaction://hlinksldjump" highlightClick="1"/>
          </p:cNvPr>
          <p:cNvSpPr/>
          <p:nvPr/>
        </p:nvSpPr>
        <p:spPr>
          <a:xfrm>
            <a:off x="11970" y="6456050"/>
            <a:ext cx="720080" cy="4046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3320407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65453" y="116632"/>
            <a:ext cx="8229600" cy="634082"/>
          </a:xfrm>
        </p:spPr>
        <p:txBody>
          <a:bodyPr>
            <a:noAutofit/>
          </a:bodyPr>
          <a:lstStyle/>
          <a:p>
            <a:r>
              <a:rPr lang="es-AR" sz="3600" dirty="0" smtClean="0"/>
              <a:t>Competidores - Identificación (1/3)</a:t>
            </a:r>
            <a:endParaRPr lang="es-AR" sz="3600" dirty="0"/>
          </a:p>
        </p:txBody>
      </p:sp>
      <p:sp>
        <p:nvSpPr>
          <p:cNvPr id="24" name="12 Marcador de contenido"/>
          <p:cNvSpPr>
            <a:spLocks noGrp="1"/>
          </p:cNvSpPr>
          <p:nvPr>
            <p:ph idx="1"/>
          </p:nvPr>
        </p:nvSpPr>
        <p:spPr>
          <a:xfrm>
            <a:off x="407688" y="6030369"/>
            <a:ext cx="8404850" cy="685443"/>
          </a:xfrm>
          <a:ln w="19050">
            <a:solidFill>
              <a:srgbClr val="00B050"/>
            </a:solidFill>
          </a:ln>
        </p:spPr>
        <p:txBody>
          <a:bodyPr>
            <a:normAutofit fontScale="92500" lnSpcReduction="10000"/>
          </a:bodyPr>
          <a:lstStyle/>
          <a:p>
            <a:pPr marL="0" indent="0" algn="ctr">
              <a:buNone/>
            </a:pPr>
            <a:r>
              <a:rPr lang="es-AR" sz="2200" b="1" dirty="0" smtClean="0"/>
              <a:t>OPORTUNIDAD: Madereras &amp; </a:t>
            </a:r>
            <a:r>
              <a:rPr lang="es-AR" sz="2200" b="1" dirty="0"/>
              <a:t>C</a:t>
            </a:r>
            <a:r>
              <a:rPr lang="es-AR" sz="2200" b="1" dirty="0" smtClean="0"/>
              <a:t>orralones en Buenos </a:t>
            </a:r>
            <a:r>
              <a:rPr lang="es-AR" sz="2200" b="1" dirty="0"/>
              <a:t>Aires y  Santa </a:t>
            </a:r>
            <a:r>
              <a:rPr lang="es-AR" sz="2200" b="1" dirty="0" err="1" smtClean="0"/>
              <a:t>Fé</a:t>
            </a:r>
            <a:r>
              <a:rPr lang="es-AR" sz="2200" b="1" dirty="0" smtClean="0"/>
              <a:t> con poco abastecimiento de madera a buen precio y calidad</a:t>
            </a:r>
            <a:endParaRPr lang="es-AR" sz="2200" b="1" dirty="0"/>
          </a:p>
          <a:p>
            <a:pPr marL="0" indent="0">
              <a:buNone/>
            </a:pPr>
            <a:endParaRPr lang="es-AR" sz="1800"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15</a:t>
            </a:fld>
            <a:endParaRPr lang="es-AR"/>
          </a:p>
        </p:txBody>
      </p:sp>
      <p:graphicFrame>
        <p:nvGraphicFramePr>
          <p:cNvPr id="6" name="5 Tabla"/>
          <p:cNvGraphicFramePr>
            <a:graphicFrameLocks noGrp="1"/>
          </p:cNvGraphicFramePr>
          <p:nvPr>
            <p:extLst>
              <p:ext uri="{D42A27DB-BD31-4B8C-83A1-F6EECF244321}">
                <p14:modId xmlns:p14="http://schemas.microsoft.com/office/powerpoint/2010/main" val="669040182"/>
              </p:ext>
            </p:extLst>
          </p:nvPr>
        </p:nvGraphicFramePr>
        <p:xfrm>
          <a:off x="463304" y="929017"/>
          <a:ext cx="8352929" cy="4993937"/>
        </p:xfrm>
        <a:graphic>
          <a:graphicData uri="http://schemas.openxmlformats.org/drawingml/2006/table">
            <a:tbl>
              <a:tblPr firstRow="1" firstCol="1" bandRow="1">
                <a:tableStyleId>{5C22544A-7EE6-4342-B048-85BDC9FD1C3A}</a:tableStyleId>
              </a:tblPr>
              <a:tblGrid>
                <a:gridCol w="2843501"/>
                <a:gridCol w="2754714"/>
                <a:gridCol w="2754714"/>
              </a:tblGrid>
              <a:tr h="496588">
                <a:tc>
                  <a:txBody>
                    <a:bodyPr/>
                    <a:lstStyle/>
                    <a:p>
                      <a:pPr marL="0" algn="ctr" defTabSz="914400" rtl="0" eaLnBrk="1" latinLnBrk="0" hangingPunct="1">
                        <a:lnSpc>
                          <a:spcPct val="115000"/>
                        </a:lnSpc>
                        <a:spcAft>
                          <a:spcPts val="0"/>
                        </a:spcAft>
                      </a:pPr>
                      <a:r>
                        <a:rPr lang="es-AR" sz="2400" b="1" kern="1200" dirty="0" smtClean="0">
                          <a:solidFill>
                            <a:schemeClr val="lt1"/>
                          </a:solidFill>
                          <a:effectLst/>
                          <a:latin typeface="Calibri"/>
                          <a:ea typeface="Calibri"/>
                          <a:cs typeface="Times New Roman"/>
                        </a:rPr>
                        <a:t>Productores</a:t>
                      </a:r>
                      <a:endParaRPr lang="es-AR" sz="2800" b="1" kern="1200" dirty="0">
                        <a:solidFill>
                          <a:schemeClr val="lt1"/>
                        </a:solidFill>
                        <a:effectLst/>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AR" sz="2000" baseline="0" dirty="0" smtClean="0">
                          <a:effectLst/>
                        </a:rPr>
                        <a:t>Competidores</a:t>
                      </a:r>
                      <a:endParaRPr lang="es-AR" sz="20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s-AR" sz="2000" b="1" kern="1200" dirty="0" smtClean="0">
                          <a:solidFill>
                            <a:schemeClr val="lt1"/>
                          </a:solidFill>
                          <a:effectLst/>
                          <a:latin typeface="+mn-lt"/>
                          <a:ea typeface="Calibri"/>
                          <a:cs typeface="Times New Roman"/>
                        </a:rPr>
                        <a:t>Distribuidores/</a:t>
                      </a:r>
                      <a:endParaRPr lang="es-AR" sz="2400" b="1" kern="1200" dirty="0" smtClean="0">
                        <a:solidFill>
                          <a:schemeClr val="lt1"/>
                        </a:solidFill>
                        <a:effectLst/>
                        <a:latin typeface="+mn-lt"/>
                        <a:ea typeface="Calibri"/>
                        <a:cs typeface="Times New Roman"/>
                      </a:endParaRPr>
                    </a:p>
                    <a:p>
                      <a:pPr algn="ctr">
                        <a:lnSpc>
                          <a:spcPct val="115000"/>
                        </a:lnSpc>
                        <a:spcAft>
                          <a:spcPts val="0"/>
                        </a:spcAft>
                      </a:pPr>
                      <a:r>
                        <a:rPr lang="es-AR" sz="1800" dirty="0" smtClean="0">
                          <a:effectLst/>
                          <a:latin typeface="Calibri"/>
                          <a:ea typeface="Calibri"/>
                          <a:cs typeface="Times New Roman"/>
                        </a:rPr>
                        <a:t>Clientes</a:t>
                      </a:r>
                      <a:endParaRPr lang="es-AR" sz="20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24436">
                <a:tc>
                  <a:txBody>
                    <a:bodyPr/>
                    <a:lstStyle/>
                    <a:p>
                      <a:pPr algn="ctr">
                        <a:lnSpc>
                          <a:spcPct val="115000"/>
                        </a:lnSpc>
                        <a:spcAft>
                          <a:spcPts val="0"/>
                        </a:spcAft>
                      </a:pPr>
                      <a:r>
                        <a:rPr lang="es-AR" sz="2000" dirty="0">
                          <a:effectLst/>
                        </a:rPr>
                        <a:t>Grandes</a:t>
                      </a:r>
                      <a:endParaRPr lang="es-AR" sz="2000" dirty="0">
                        <a:effectLst/>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s-AR" sz="1600" dirty="0">
                          <a:effectLst/>
                        </a:rPr>
                        <a:t> </a:t>
                      </a:r>
                      <a:endParaRPr lang="es-AR" sz="16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endParaRPr lang="es-AR" sz="16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77635">
                <a:tc>
                  <a:txBody>
                    <a:bodyPr/>
                    <a:lstStyle/>
                    <a:p>
                      <a:pPr algn="ctr">
                        <a:lnSpc>
                          <a:spcPct val="115000"/>
                        </a:lnSpc>
                        <a:spcAft>
                          <a:spcPts val="0"/>
                        </a:spcAft>
                      </a:pPr>
                      <a:r>
                        <a:rPr lang="es-AR" sz="2000" dirty="0">
                          <a:effectLst/>
                        </a:rPr>
                        <a:t>Medianos</a:t>
                      </a:r>
                      <a:endParaRPr lang="es-AR" sz="2000" dirty="0">
                        <a:effectLst/>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0"/>
                        </a:spcAft>
                      </a:pPr>
                      <a:endParaRPr lang="es-AR" sz="16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just">
                        <a:lnSpc>
                          <a:spcPct val="115000"/>
                        </a:lnSpc>
                        <a:spcAft>
                          <a:spcPts val="0"/>
                        </a:spcAft>
                        <a:buFont typeface="Arial" panose="020B0604020202020204" pitchFamily="34" charset="0"/>
                        <a:buNone/>
                      </a:pPr>
                      <a:endParaRPr lang="es-AR" sz="1600" dirty="0" smtClean="0">
                        <a:effectLst/>
                        <a:latin typeface="Calibri"/>
                        <a:ea typeface="Calibri"/>
                        <a:cs typeface="Times New Roman"/>
                      </a:endParaRPr>
                    </a:p>
                    <a:p>
                      <a:pPr marL="0" indent="0" algn="just">
                        <a:lnSpc>
                          <a:spcPct val="115000"/>
                        </a:lnSpc>
                        <a:spcAft>
                          <a:spcPts val="0"/>
                        </a:spcAft>
                        <a:buFont typeface="Arial" panose="020B0604020202020204" pitchFamily="34" charset="0"/>
                        <a:buNone/>
                      </a:pPr>
                      <a:endParaRPr lang="es-AR" sz="1600" dirty="0" smtClean="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25878">
                <a:tc>
                  <a:txBody>
                    <a:bodyPr/>
                    <a:lstStyle/>
                    <a:p>
                      <a:pPr algn="ctr">
                        <a:lnSpc>
                          <a:spcPct val="115000"/>
                        </a:lnSpc>
                        <a:spcAft>
                          <a:spcPts val="0"/>
                        </a:spcAft>
                      </a:pPr>
                      <a:r>
                        <a:rPr lang="es-AR" sz="2000" dirty="0">
                          <a:effectLst/>
                        </a:rPr>
                        <a:t>Pequeños</a:t>
                      </a:r>
                      <a:endParaRPr lang="es-AR" sz="2000" dirty="0">
                        <a:effectLst/>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AR" sz="1600" dirty="0" smtClean="0">
                          <a:solidFill>
                            <a:schemeClr val="tx1"/>
                          </a:solidFill>
                          <a:effectLst/>
                          <a:latin typeface="Calibri"/>
                          <a:ea typeface="Calibri"/>
                          <a:cs typeface="Times New Roman"/>
                        </a:rPr>
                        <a:t>INFORMALES</a:t>
                      </a:r>
                      <a:endParaRPr lang="es-AR" sz="1600" dirty="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AR" sz="1600" dirty="0" smtClean="0">
                          <a:effectLst/>
                          <a:latin typeface="Calibri"/>
                          <a:ea typeface="Calibri"/>
                          <a:cs typeface="Times New Roman"/>
                        </a:rPr>
                        <a:t>INFORMALES</a:t>
                      </a:r>
                      <a:endParaRPr lang="es-AR" sz="160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pSp>
        <p:nvGrpSpPr>
          <p:cNvPr id="7" name="6 Grupo"/>
          <p:cNvGrpSpPr/>
          <p:nvPr/>
        </p:nvGrpSpPr>
        <p:grpSpPr>
          <a:xfrm>
            <a:off x="3793142" y="1844667"/>
            <a:ext cx="1925027" cy="1716236"/>
            <a:chOff x="3779912" y="2168860"/>
            <a:chExt cx="1771082" cy="794651"/>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912" y="2168860"/>
              <a:ext cx="1771082" cy="3600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descr="C:\Users\rl0011\Desktop\Roger\LUCAS ROGER\MBA\Tesis\PLAN DE NEGOCIO - ASERRADERO\05 Marketing plan\Competidores 2\Alto Paran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912" y="2572986"/>
              <a:ext cx="1771082" cy="39052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9 Grupo"/>
          <p:cNvGrpSpPr/>
          <p:nvPr/>
        </p:nvGrpSpPr>
        <p:grpSpPr>
          <a:xfrm>
            <a:off x="3629322" y="3860586"/>
            <a:ext cx="2098724" cy="1488394"/>
            <a:chOff x="3557329" y="4367900"/>
            <a:chExt cx="2098724" cy="1488394"/>
          </a:xfrm>
        </p:grpSpPr>
        <p:grpSp>
          <p:nvGrpSpPr>
            <p:cNvPr id="9" name="8 Grupo"/>
            <p:cNvGrpSpPr/>
            <p:nvPr/>
          </p:nvGrpSpPr>
          <p:grpSpPr>
            <a:xfrm>
              <a:off x="3557329" y="4367900"/>
              <a:ext cx="2098724" cy="952339"/>
              <a:chOff x="3674853" y="4367900"/>
              <a:chExt cx="1981200" cy="952339"/>
            </a:xfrm>
          </p:grpSpPr>
          <p:pic>
            <p:nvPicPr>
              <p:cNvPr id="2054" name="Picture 6" descr="C:\Users\rl0011\Desktop\Roger\LUCAS ROGER\MBA\Tesis\PLAN DE NEGOCIO - ASERRADERO\05 Marketing plan\Competidores 2\Ubajay.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74853" y="4367900"/>
                <a:ext cx="1981200" cy="619125"/>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C:\Users\rl0011\Desktop\Roger\LUCAS ROGER\MBA\Tesis\PLAN DE NEGOCIO - ASERRADERO\05 Marketing plan\Competidores 2\Brambilla.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33492" y="5153632"/>
                <a:ext cx="1863921" cy="166607"/>
              </a:xfrm>
              <a:prstGeom prst="rect">
                <a:avLst/>
              </a:prstGeom>
              <a:noFill/>
              <a:extLst>
                <a:ext uri="{909E8E84-426E-40DD-AFC4-6F175D3DCCD1}">
                  <a14:hiddenFill xmlns:a14="http://schemas.microsoft.com/office/drawing/2010/main">
                    <a:solidFill>
                      <a:srgbClr val="FFFFFF"/>
                    </a:solidFill>
                  </a14:hiddenFill>
                </a:ext>
              </a:extLst>
            </p:spPr>
          </p:pic>
        </p:grpSp>
        <p:pic>
          <p:nvPicPr>
            <p:cNvPr id="2057" name="Picture 9" descr="C:\Users\rl0011\Desktop\Roger\LUCAS ROGER\MBA\Tesis\PLAN DE NEGOCIO - ASERRADERO\05 Marketing plan\Competidores 2\Silvestria.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39202" y="5471235"/>
              <a:ext cx="1954731" cy="38505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 name="10 Grupo"/>
          <p:cNvGrpSpPr/>
          <p:nvPr/>
        </p:nvGrpSpPr>
        <p:grpSpPr>
          <a:xfrm>
            <a:off x="6320877" y="1710203"/>
            <a:ext cx="2152650" cy="2014538"/>
            <a:chOff x="5711607" y="2091973"/>
            <a:chExt cx="2152650" cy="2014538"/>
          </a:xfrm>
        </p:grpSpPr>
        <p:grpSp>
          <p:nvGrpSpPr>
            <p:cNvPr id="3" name="2 Grupo"/>
            <p:cNvGrpSpPr/>
            <p:nvPr/>
          </p:nvGrpSpPr>
          <p:grpSpPr>
            <a:xfrm>
              <a:off x="5711607" y="2091973"/>
              <a:ext cx="2152650" cy="1401057"/>
              <a:chOff x="5711607" y="2091973"/>
              <a:chExt cx="2152650" cy="1697066"/>
            </a:xfrm>
          </p:grpSpPr>
          <p:pic>
            <p:nvPicPr>
              <p:cNvPr id="2052" name="Picture 4" descr="C:\Users\rl0011\Desktop\Roger\LUCAS ROGER\MBA\Tesis\PLAN DE NEGOCIO - ASERRADERO\05 Marketing plan\Competidores 2\Domarco.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11607" y="3197022"/>
                <a:ext cx="2092848" cy="592017"/>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C:\Users\rl0011\Desktop\Roger\LUCAS ROGER\MBA\Tesis\PLAN DE NEGOCIO - ASERRADERO\05 Marketing plan\Competidores 2\Vagol.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11607" y="2091973"/>
                <a:ext cx="2152650" cy="976987"/>
              </a:xfrm>
              <a:prstGeom prst="rect">
                <a:avLst/>
              </a:prstGeom>
              <a:noFill/>
              <a:extLst>
                <a:ext uri="{909E8E84-426E-40DD-AFC4-6F175D3DCCD1}">
                  <a14:hiddenFill xmlns:a14="http://schemas.microsoft.com/office/drawing/2010/main">
                    <a:solidFill>
                      <a:srgbClr val="FFFFFF"/>
                    </a:solidFill>
                  </a14:hiddenFill>
                </a:ext>
              </a:extLst>
            </p:spPr>
          </p:pic>
        </p:grpSp>
        <p:pic>
          <p:nvPicPr>
            <p:cNvPr id="20" name="Picture 5" descr="C:\Users\rl0011\Desktop\Roger\LUCAS ROGER\MBA\Tesis\PLAN DE NEGOCIO - ASERRADERO\05 Marketing plan\Competidores 2\Captura.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11607" y="3535011"/>
              <a:ext cx="2092848" cy="5715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 name="7 Grupo"/>
          <p:cNvGrpSpPr/>
          <p:nvPr/>
        </p:nvGrpSpPr>
        <p:grpSpPr>
          <a:xfrm>
            <a:off x="6300192" y="4103780"/>
            <a:ext cx="2152651" cy="989036"/>
            <a:chOff x="5882827" y="3946144"/>
            <a:chExt cx="2152651" cy="989036"/>
          </a:xfrm>
        </p:grpSpPr>
        <p:pic>
          <p:nvPicPr>
            <p:cNvPr id="2058" name="Picture 10" descr="C:\Users\rl0011\Desktop\Roger\LUCAS ROGER\MBA\Tesis\PLAN DE NEGOCIO - ASERRADERO\05 Marketing plan\Competidores 2\El triangulo.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82827" y="3946144"/>
              <a:ext cx="2152650" cy="390525"/>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C:\Users\rl0011\Desktop\Roger\LUCAS ROGER\MBA\Tesis\PLAN DE NEGOCIO - ASERRADERO\05 Marketing plan\Competidores 2\frias.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882828" y="4414671"/>
              <a:ext cx="2152650" cy="52050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 name="13 Grupo"/>
          <p:cNvGrpSpPr/>
          <p:nvPr/>
        </p:nvGrpSpPr>
        <p:grpSpPr>
          <a:xfrm>
            <a:off x="3664814" y="2191667"/>
            <a:ext cx="2728017" cy="1795158"/>
            <a:chOff x="3851920" y="2288395"/>
            <a:chExt cx="2728017" cy="1795158"/>
          </a:xfrm>
        </p:grpSpPr>
        <p:sp>
          <p:nvSpPr>
            <p:cNvPr id="12" name="11 Señal de prohibido"/>
            <p:cNvSpPr/>
            <p:nvPr/>
          </p:nvSpPr>
          <p:spPr>
            <a:xfrm>
              <a:off x="3851920" y="2288395"/>
              <a:ext cx="1630878" cy="1156129"/>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b="1" dirty="0" smtClean="0">
                  <a:solidFill>
                    <a:srgbClr val="FF0000"/>
                  </a:solidFill>
                </a:rPr>
                <a:t>Volumen</a:t>
              </a:r>
              <a:endParaRPr lang="es-AR" b="1" dirty="0">
                <a:solidFill>
                  <a:srgbClr val="FF0000"/>
                </a:solidFill>
              </a:endParaRPr>
            </a:p>
          </p:txBody>
        </p:sp>
        <p:sp>
          <p:nvSpPr>
            <p:cNvPr id="13" name="12 Flecha a la derecha con bandas"/>
            <p:cNvSpPr/>
            <p:nvPr/>
          </p:nvSpPr>
          <p:spPr>
            <a:xfrm rot="2347582">
              <a:off x="5431739" y="3376996"/>
              <a:ext cx="1148198" cy="70655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grpSp>
      <p:grpSp>
        <p:nvGrpSpPr>
          <p:cNvPr id="15" name="14 Grupo"/>
          <p:cNvGrpSpPr/>
          <p:nvPr/>
        </p:nvGrpSpPr>
        <p:grpSpPr>
          <a:xfrm>
            <a:off x="4212588" y="4930654"/>
            <a:ext cx="2393994" cy="1189396"/>
            <a:chOff x="4067943" y="4901913"/>
            <a:chExt cx="2393994" cy="1189396"/>
          </a:xfrm>
        </p:grpSpPr>
        <p:sp>
          <p:nvSpPr>
            <p:cNvPr id="25" name="24 Señal de prohibido"/>
            <p:cNvSpPr/>
            <p:nvPr/>
          </p:nvSpPr>
          <p:spPr>
            <a:xfrm>
              <a:off x="4067943" y="5320239"/>
              <a:ext cx="1280241" cy="771070"/>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b="1" dirty="0" smtClean="0">
                  <a:solidFill>
                    <a:srgbClr val="FF0000"/>
                  </a:solidFill>
                </a:rPr>
                <a:t>Calidad</a:t>
              </a:r>
              <a:endParaRPr lang="es-AR" b="1" dirty="0">
                <a:solidFill>
                  <a:srgbClr val="FF0000"/>
                </a:solidFill>
              </a:endParaRPr>
            </a:p>
          </p:txBody>
        </p:sp>
        <p:sp>
          <p:nvSpPr>
            <p:cNvPr id="29" name="28 Flecha a la derecha con bandas"/>
            <p:cNvSpPr/>
            <p:nvPr/>
          </p:nvSpPr>
          <p:spPr>
            <a:xfrm rot="19916352">
              <a:off x="5313739" y="4901913"/>
              <a:ext cx="1148198" cy="70655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grpSp>
      <p:grpSp>
        <p:nvGrpSpPr>
          <p:cNvPr id="17" name="16 Grupo"/>
          <p:cNvGrpSpPr/>
          <p:nvPr/>
        </p:nvGrpSpPr>
        <p:grpSpPr>
          <a:xfrm>
            <a:off x="3059832" y="4161918"/>
            <a:ext cx="3273533" cy="930898"/>
            <a:chOff x="3347864" y="4084640"/>
            <a:chExt cx="3277328" cy="930898"/>
          </a:xfrm>
        </p:grpSpPr>
        <p:sp>
          <p:nvSpPr>
            <p:cNvPr id="31" name="30 Flecha a la derecha con bandas"/>
            <p:cNvSpPr/>
            <p:nvPr/>
          </p:nvSpPr>
          <p:spPr>
            <a:xfrm>
              <a:off x="5476994" y="4196811"/>
              <a:ext cx="1148198" cy="70655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6" name="15 Explosión 2"/>
            <p:cNvSpPr/>
            <p:nvPr/>
          </p:nvSpPr>
          <p:spPr>
            <a:xfrm>
              <a:off x="3347864" y="4084640"/>
              <a:ext cx="2308186" cy="930898"/>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400" b="1" dirty="0" smtClean="0">
                  <a:solidFill>
                    <a:srgbClr val="FF0000"/>
                  </a:solidFill>
                </a:rPr>
                <a:t>Falta Capacidad </a:t>
              </a:r>
            </a:p>
            <a:p>
              <a:pPr algn="ctr"/>
              <a:r>
                <a:rPr lang="es-AR" sz="1400" b="1" dirty="0" smtClean="0">
                  <a:solidFill>
                    <a:srgbClr val="FF0000"/>
                  </a:solidFill>
                </a:rPr>
                <a:t>Calidad</a:t>
              </a:r>
              <a:endParaRPr lang="es-AR" sz="1400" b="1" dirty="0">
                <a:solidFill>
                  <a:srgbClr val="FF0000"/>
                </a:solidFill>
              </a:endParaRPr>
            </a:p>
          </p:txBody>
        </p:sp>
      </p:grpSp>
      <p:grpSp>
        <p:nvGrpSpPr>
          <p:cNvPr id="34" name="33 Grupo"/>
          <p:cNvGrpSpPr/>
          <p:nvPr/>
        </p:nvGrpSpPr>
        <p:grpSpPr>
          <a:xfrm>
            <a:off x="6300193" y="1974836"/>
            <a:ext cx="2507196" cy="2015979"/>
            <a:chOff x="3851920" y="2288395"/>
            <a:chExt cx="2507196" cy="2015979"/>
          </a:xfrm>
        </p:grpSpPr>
        <p:sp>
          <p:nvSpPr>
            <p:cNvPr id="35" name="34 Señal de prohibido"/>
            <p:cNvSpPr/>
            <p:nvPr/>
          </p:nvSpPr>
          <p:spPr>
            <a:xfrm>
              <a:off x="3851920" y="2288395"/>
              <a:ext cx="1630878" cy="1156129"/>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b="1" dirty="0" smtClean="0">
                  <a:solidFill>
                    <a:srgbClr val="FF0000"/>
                  </a:solidFill>
                </a:rPr>
                <a:t>Precio</a:t>
              </a:r>
              <a:endParaRPr lang="es-AR" b="1" dirty="0">
                <a:solidFill>
                  <a:srgbClr val="FF0000"/>
                </a:solidFill>
              </a:endParaRPr>
            </a:p>
          </p:txBody>
        </p:sp>
        <p:sp>
          <p:nvSpPr>
            <p:cNvPr id="36" name="35 Flecha a la derecha con bandas"/>
            <p:cNvSpPr/>
            <p:nvPr/>
          </p:nvSpPr>
          <p:spPr>
            <a:xfrm rot="5400000">
              <a:off x="5431739" y="3376996"/>
              <a:ext cx="1148198" cy="70655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grpSp>
      <p:sp>
        <p:nvSpPr>
          <p:cNvPr id="37" name="36 Botón de acción: Comienzo">
            <a:hlinkClick r:id="rId13" action="ppaction://hlinksldjump" highlightClick="1"/>
          </p:cNvPr>
          <p:cNvSpPr/>
          <p:nvPr/>
        </p:nvSpPr>
        <p:spPr>
          <a:xfrm>
            <a:off x="0" y="6453336"/>
            <a:ext cx="720080" cy="4046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362435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4">
                                            <p:txEl>
                                              <p:pRg st="0" end="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4">
                                            <p:bg/>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uiExpand="1"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3 Título"/>
          <p:cNvSpPr>
            <a:spLocks noGrp="1"/>
          </p:cNvSpPr>
          <p:nvPr>
            <p:ph type="title"/>
          </p:nvPr>
        </p:nvSpPr>
        <p:spPr>
          <a:xfrm>
            <a:off x="457200" y="274638"/>
            <a:ext cx="8229600" cy="706090"/>
          </a:xfrm>
        </p:spPr>
        <p:txBody>
          <a:bodyPr>
            <a:normAutofit/>
          </a:bodyPr>
          <a:lstStyle/>
          <a:p>
            <a:r>
              <a:rPr lang="es-AR" sz="3600" dirty="0" smtClean="0"/>
              <a:t>Competidores – Caracterización (2/3)</a:t>
            </a:r>
            <a:endParaRPr lang="es-AR" sz="3600" dirty="0"/>
          </a:p>
        </p:txBody>
      </p:sp>
      <p:sp>
        <p:nvSpPr>
          <p:cNvPr id="3" name="2 Marcador de contenido"/>
          <p:cNvSpPr>
            <a:spLocks noGrp="1"/>
          </p:cNvSpPr>
          <p:nvPr>
            <p:ph idx="1"/>
          </p:nvPr>
        </p:nvSpPr>
        <p:spPr>
          <a:xfrm>
            <a:off x="457200" y="1124744"/>
            <a:ext cx="8229600" cy="5001419"/>
          </a:xfrm>
        </p:spPr>
        <p:txBody>
          <a:bodyPr>
            <a:normAutofit/>
          </a:bodyPr>
          <a:lstStyle/>
          <a:p>
            <a:pPr marL="0" indent="0" algn="just">
              <a:buNone/>
            </a:pPr>
            <a:r>
              <a:rPr lang="es-AR" sz="1800" dirty="0" smtClean="0"/>
              <a:t>Estudio UTN: 121 </a:t>
            </a:r>
            <a:r>
              <a:rPr lang="es-AR" sz="1800" dirty="0"/>
              <a:t>aserraderos (89%), 13 impregnadoras (10%) y 2 fabricantes de tableros (1</a:t>
            </a:r>
            <a:r>
              <a:rPr lang="es-AR" sz="1800" dirty="0" smtClean="0"/>
              <a:t>%)</a:t>
            </a:r>
            <a:endParaRPr lang="es-AR" sz="1800"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16</a:t>
            </a:fld>
            <a:endParaRPr lang="es-AR"/>
          </a:p>
        </p:txBody>
      </p:sp>
      <p:pic>
        <p:nvPicPr>
          <p:cNvPr id="6" name="5 Imagen" descr="C:\Users\rl0011\Desktop\Roger\LUCAS ROGER\MBA\Tesis\PLAN DE NEGOCIO - ASERRADERO\02 La Industria\Estudio Entre Rios\Tamaño.PNG"/>
          <p:cNvPicPr/>
          <p:nvPr/>
        </p:nvPicPr>
        <p:blipFill>
          <a:blip r:embed="rId3">
            <a:extLst>
              <a:ext uri="{28A0092B-C50C-407E-A947-70E740481C1C}">
                <a14:useLocalDpi xmlns:a14="http://schemas.microsoft.com/office/drawing/2010/main" val="0"/>
              </a:ext>
            </a:extLst>
          </a:blip>
          <a:srcRect/>
          <a:stretch>
            <a:fillRect/>
          </a:stretch>
        </p:blipFill>
        <p:spPr bwMode="auto">
          <a:xfrm>
            <a:off x="874635" y="1700500"/>
            <a:ext cx="7488831" cy="788035"/>
          </a:xfrm>
          <a:prstGeom prst="rect">
            <a:avLst/>
          </a:prstGeom>
          <a:noFill/>
          <a:ln>
            <a:noFill/>
          </a:ln>
        </p:spPr>
      </p:pic>
      <p:pic>
        <p:nvPicPr>
          <p:cNvPr id="7" name="6 Imagen" descr="C:\Users\rl0011\Desktop\Roger\LUCAS ROGER\MBA\Tesis\PLAN DE NEGOCIO - ASERRADERO\02 La Industria\Estudio Entre Rios\Exportación.PNG"/>
          <p:cNvPicPr/>
          <p:nvPr/>
        </p:nvPicPr>
        <p:blipFill>
          <a:blip r:embed="rId4">
            <a:extLst>
              <a:ext uri="{28A0092B-C50C-407E-A947-70E740481C1C}">
                <a14:useLocalDpi xmlns:a14="http://schemas.microsoft.com/office/drawing/2010/main" val="0"/>
              </a:ext>
            </a:extLst>
          </a:blip>
          <a:srcRect/>
          <a:stretch>
            <a:fillRect/>
          </a:stretch>
        </p:blipFill>
        <p:spPr bwMode="auto">
          <a:xfrm>
            <a:off x="891534" y="2586226"/>
            <a:ext cx="7488831" cy="1973580"/>
          </a:xfrm>
          <a:prstGeom prst="rect">
            <a:avLst/>
          </a:prstGeom>
          <a:noFill/>
          <a:ln>
            <a:noFill/>
          </a:ln>
        </p:spPr>
      </p:pic>
      <p:sp>
        <p:nvSpPr>
          <p:cNvPr id="8" name="Cuadro de texto 2"/>
          <p:cNvSpPr txBox="1">
            <a:spLocks noChangeArrowheads="1"/>
          </p:cNvSpPr>
          <p:nvPr/>
        </p:nvSpPr>
        <p:spPr bwMode="auto">
          <a:xfrm>
            <a:off x="919581" y="3252839"/>
            <a:ext cx="7488831" cy="272048"/>
          </a:xfrm>
          <a:prstGeom prst="rect">
            <a:avLst/>
          </a:prstGeom>
          <a:noFill/>
          <a:ln w="38100">
            <a:solidFill>
              <a:srgbClr val="FF0000"/>
            </a:solidFill>
            <a:miter lim="800000"/>
            <a:headEnd/>
            <a:tailEnd/>
          </a:ln>
          <a:effectLst>
            <a:outerShdw blurRad="50800" dist="50800" dir="5400000" algn="ctr" rotWithShape="0">
              <a:srgbClr val="000000">
                <a:alpha val="0"/>
              </a:srgbClr>
            </a:outerShdw>
          </a:effectLst>
        </p:spPr>
        <p:txBody>
          <a:bodyPr rot="0" vert="horz" wrap="square" lIns="91440" tIns="45720" rIns="91440" bIns="45720" anchor="t" anchorCtr="0">
            <a:noAutofit/>
          </a:bodyPr>
          <a:lstStyle/>
          <a:p>
            <a:pPr algn="ctr">
              <a:lnSpc>
                <a:spcPct val="115000"/>
              </a:lnSpc>
              <a:spcAft>
                <a:spcPts val="1000"/>
              </a:spcAft>
            </a:pPr>
            <a:r>
              <a:rPr lang="es-AR" sz="1100" dirty="0">
                <a:effectLst/>
                <a:latin typeface="Calibri"/>
                <a:ea typeface="Calibri"/>
                <a:cs typeface="Times New Roman"/>
              </a:rPr>
              <a:t> </a:t>
            </a:r>
          </a:p>
          <a:p>
            <a:pPr algn="ctr">
              <a:lnSpc>
                <a:spcPct val="115000"/>
              </a:lnSpc>
              <a:spcAft>
                <a:spcPts val="1000"/>
              </a:spcAft>
            </a:pPr>
            <a:endParaRPr lang="es-AR" sz="100" b="1" dirty="0">
              <a:solidFill>
                <a:srgbClr val="00B050"/>
              </a:solidFill>
              <a:latin typeface="Calibri"/>
              <a:ea typeface="Calibri"/>
              <a:cs typeface="Times New Roman"/>
            </a:endParaRPr>
          </a:p>
        </p:txBody>
      </p:sp>
      <p:sp>
        <p:nvSpPr>
          <p:cNvPr id="9" name="Cuadro de texto 2"/>
          <p:cNvSpPr txBox="1">
            <a:spLocks noChangeArrowheads="1"/>
          </p:cNvSpPr>
          <p:nvPr/>
        </p:nvSpPr>
        <p:spPr bwMode="auto">
          <a:xfrm>
            <a:off x="905501" y="2179584"/>
            <a:ext cx="7427096" cy="164318"/>
          </a:xfrm>
          <a:prstGeom prst="rect">
            <a:avLst/>
          </a:prstGeom>
          <a:noFill/>
          <a:ln w="38100">
            <a:solidFill>
              <a:srgbClr val="FF0000"/>
            </a:solidFill>
            <a:miter lim="800000"/>
            <a:headEnd/>
            <a:tailEnd/>
          </a:ln>
          <a:effectLst>
            <a:outerShdw blurRad="50800" dist="50800" dir="5400000" algn="ctr" rotWithShape="0">
              <a:srgbClr val="000000">
                <a:alpha val="0"/>
              </a:srgbClr>
            </a:outerShdw>
          </a:effectLst>
        </p:spPr>
        <p:txBody>
          <a:bodyPr rot="0" vert="horz" wrap="square" lIns="91440" tIns="45720" rIns="91440" bIns="45720" anchor="t" anchorCtr="0">
            <a:noAutofit/>
          </a:bodyPr>
          <a:lstStyle/>
          <a:p>
            <a:pPr algn="ctr">
              <a:lnSpc>
                <a:spcPct val="115000"/>
              </a:lnSpc>
              <a:spcAft>
                <a:spcPts val="1000"/>
              </a:spcAft>
            </a:pPr>
            <a:r>
              <a:rPr lang="es-AR" sz="1100" dirty="0">
                <a:effectLst/>
                <a:latin typeface="Calibri"/>
                <a:ea typeface="Calibri"/>
                <a:cs typeface="Times New Roman"/>
              </a:rPr>
              <a:t> </a:t>
            </a:r>
          </a:p>
          <a:p>
            <a:pPr algn="ctr">
              <a:lnSpc>
                <a:spcPct val="115000"/>
              </a:lnSpc>
              <a:spcAft>
                <a:spcPts val="1000"/>
              </a:spcAft>
            </a:pPr>
            <a:endParaRPr lang="es-AR" sz="100" b="1" dirty="0">
              <a:solidFill>
                <a:srgbClr val="00B050"/>
              </a:solidFill>
              <a:latin typeface="Calibri"/>
              <a:ea typeface="Calibri"/>
              <a:cs typeface="Times New Roman"/>
            </a:endParaRPr>
          </a:p>
        </p:txBody>
      </p:sp>
      <p:pic>
        <p:nvPicPr>
          <p:cNvPr id="10" name="Picture 2" descr="C:\Users\rl0011\Desktop\Roger\LUCAS ROGER\MBA\Tesis\PLAN DE NEGOCIO - ASERRADERO\02 La Industria\Estudio Entre Rios\Sistema control de proceso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3631" y="4773654"/>
            <a:ext cx="7449835" cy="124611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4569" y="4917671"/>
            <a:ext cx="7578725" cy="479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11 Botón de acción: Comienzo">
            <a:hlinkClick r:id="rId7" action="ppaction://hlinksldjump" highlightClick="1"/>
          </p:cNvPr>
          <p:cNvSpPr/>
          <p:nvPr/>
        </p:nvSpPr>
        <p:spPr>
          <a:xfrm>
            <a:off x="0" y="6440347"/>
            <a:ext cx="720080" cy="4046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222028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3 Título"/>
          <p:cNvSpPr>
            <a:spLocks noGrp="1"/>
          </p:cNvSpPr>
          <p:nvPr>
            <p:ph type="title"/>
          </p:nvPr>
        </p:nvSpPr>
        <p:spPr>
          <a:xfrm>
            <a:off x="457200" y="274638"/>
            <a:ext cx="8229600" cy="706090"/>
          </a:xfrm>
        </p:spPr>
        <p:txBody>
          <a:bodyPr>
            <a:normAutofit/>
          </a:bodyPr>
          <a:lstStyle/>
          <a:p>
            <a:r>
              <a:rPr lang="es-AR" sz="3600" dirty="0" smtClean="0"/>
              <a:t>Competidores – Caracterización (3/3)</a:t>
            </a:r>
            <a:endParaRPr lang="es-AR" sz="3600" dirty="0"/>
          </a:p>
        </p:txBody>
      </p:sp>
      <p:sp>
        <p:nvSpPr>
          <p:cNvPr id="8" name="12 Marcador de contenido"/>
          <p:cNvSpPr>
            <a:spLocks noGrp="1"/>
          </p:cNvSpPr>
          <p:nvPr>
            <p:ph idx="1"/>
          </p:nvPr>
        </p:nvSpPr>
        <p:spPr>
          <a:xfrm>
            <a:off x="395536" y="5229200"/>
            <a:ext cx="8363272" cy="1112987"/>
          </a:xfrm>
          <a:ln w="19050">
            <a:solidFill>
              <a:srgbClr val="00B050"/>
            </a:solidFill>
          </a:ln>
        </p:spPr>
        <p:txBody>
          <a:bodyPr>
            <a:normAutofit fontScale="55000" lnSpcReduction="20000"/>
          </a:bodyPr>
          <a:lstStyle/>
          <a:p>
            <a:pPr marL="0" indent="0">
              <a:spcBef>
                <a:spcPts val="0"/>
              </a:spcBef>
              <a:buNone/>
              <a:defRPr/>
            </a:pPr>
            <a:r>
              <a:rPr lang="es-AR" sz="3100" b="1" u="sng" dirty="0" smtClean="0"/>
              <a:t>Análisis</a:t>
            </a:r>
            <a:endParaRPr lang="es-AR" sz="3100" b="1" u="sng" dirty="0"/>
          </a:p>
          <a:p>
            <a:pPr>
              <a:buFont typeface="Wingdings" panose="05000000000000000000" pitchFamily="2" charset="2"/>
              <a:buChar char="ü"/>
            </a:pPr>
            <a:r>
              <a:rPr lang="es-AR" dirty="0"/>
              <a:t>Las tecnologías </a:t>
            </a:r>
            <a:r>
              <a:rPr lang="es-AR" dirty="0" smtClean="0"/>
              <a:t>o sistemas de  </a:t>
            </a:r>
            <a:r>
              <a:rPr lang="es-AR" dirty="0"/>
              <a:t>gestión se encuentran en estadios primarios y es un punto importante a </a:t>
            </a:r>
            <a:r>
              <a:rPr lang="es-AR" dirty="0" smtClean="0"/>
              <a:t>desarrollar</a:t>
            </a:r>
          </a:p>
          <a:p>
            <a:pPr>
              <a:buFont typeface="Wingdings" panose="05000000000000000000" pitchFamily="2" charset="2"/>
              <a:buChar char="ü"/>
            </a:pPr>
            <a:r>
              <a:rPr lang="es-AR" dirty="0" smtClean="0"/>
              <a:t>Factor clave de Éxito: </a:t>
            </a:r>
            <a:r>
              <a:rPr lang="es-AR" b="1" i="1" dirty="0" smtClean="0"/>
              <a:t>EFICIENCIA OPERATIVA, CEP, MEJORA CONTINUA</a:t>
            </a:r>
            <a:endParaRPr lang="es-AR"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17</a:t>
            </a:fld>
            <a:endParaRPr lang="es-AR"/>
          </a:p>
        </p:txBody>
      </p:sp>
      <p:pic>
        <p:nvPicPr>
          <p:cNvPr id="1028" name="Picture 4" descr="C:\Users\rl0011\Desktop\Roger\LUCAS ROGER\MBA\Tesis\PLAN DE NEGOCIO - ASERRADERO\02 La Industria\Estudio Entre Rios\Control de proceso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192" y="1124744"/>
            <a:ext cx="8208912" cy="1248223"/>
          </a:xfrm>
          <a:prstGeom prst="rect">
            <a:avLst/>
          </a:prstGeom>
          <a:noFill/>
          <a:extLst>
            <a:ext uri="{909E8E84-426E-40DD-AFC4-6F175D3DCCD1}">
              <a14:hiddenFill xmlns:a14="http://schemas.microsoft.com/office/drawing/2010/main">
                <a:solidFill>
                  <a:srgbClr val="FFFFFF"/>
                </a:solidFill>
              </a14:hiddenFill>
            </a:ext>
          </a:extLst>
        </p:spPr>
      </p:pic>
      <p:pic>
        <p:nvPicPr>
          <p:cNvPr id="10" name="9 Imagen" descr="C:\Users\rl0011\Desktop\Roger\LUCAS ROGER\MBA\Tesis\PLAN DE NEGOCIO - ASERRADERO\02 La Industria\Estudio Entre Rios\Innovación.PNG"/>
          <p:cNvPicPr/>
          <p:nvPr/>
        </p:nvPicPr>
        <p:blipFill>
          <a:blip r:embed="rId4">
            <a:extLst>
              <a:ext uri="{28A0092B-C50C-407E-A947-70E740481C1C}">
                <a14:useLocalDpi xmlns:a14="http://schemas.microsoft.com/office/drawing/2010/main" val="0"/>
              </a:ext>
            </a:extLst>
          </a:blip>
          <a:srcRect/>
          <a:stretch>
            <a:fillRect/>
          </a:stretch>
        </p:blipFill>
        <p:spPr bwMode="auto">
          <a:xfrm>
            <a:off x="453896" y="2623512"/>
            <a:ext cx="8222560" cy="2203450"/>
          </a:xfrm>
          <a:prstGeom prst="rect">
            <a:avLst/>
          </a:prstGeom>
          <a:noFill/>
          <a:ln>
            <a:noFill/>
          </a:ln>
        </p:spPr>
      </p:pic>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2953" y="2060848"/>
            <a:ext cx="8263503" cy="552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5415" y="3573016"/>
            <a:ext cx="8263503" cy="552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12 Botón de acción: Comienzo">
            <a:hlinkClick r:id="rId6" action="ppaction://hlinksldjump" highlightClick="1"/>
          </p:cNvPr>
          <p:cNvSpPr/>
          <p:nvPr/>
        </p:nvSpPr>
        <p:spPr>
          <a:xfrm>
            <a:off x="11721" y="6453336"/>
            <a:ext cx="720080" cy="4046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581357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457200" y="274638"/>
            <a:ext cx="8229600" cy="634082"/>
          </a:xfrm>
        </p:spPr>
        <p:txBody>
          <a:bodyPr>
            <a:normAutofit fontScale="90000"/>
          </a:bodyPr>
          <a:lstStyle/>
          <a:p>
            <a:r>
              <a:rPr lang="es-AR" dirty="0" smtClean="0"/>
              <a:t>Competidores - Análisis de Rivalidad</a:t>
            </a:r>
            <a:endParaRPr lang="es-AR"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18</a:t>
            </a:fld>
            <a:endParaRPr lang="es-AR"/>
          </a:p>
        </p:txBody>
      </p:sp>
      <p:graphicFrame>
        <p:nvGraphicFramePr>
          <p:cNvPr id="6" name="5 Tabla"/>
          <p:cNvGraphicFramePr>
            <a:graphicFrameLocks noGrp="1"/>
          </p:cNvGraphicFramePr>
          <p:nvPr>
            <p:extLst>
              <p:ext uri="{D42A27DB-BD31-4B8C-83A1-F6EECF244321}">
                <p14:modId xmlns:p14="http://schemas.microsoft.com/office/powerpoint/2010/main" val="3121596734"/>
              </p:ext>
            </p:extLst>
          </p:nvPr>
        </p:nvGraphicFramePr>
        <p:xfrm>
          <a:off x="755578" y="1196749"/>
          <a:ext cx="7848871" cy="4968558"/>
        </p:xfrm>
        <a:graphic>
          <a:graphicData uri="http://schemas.openxmlformats.org/drawingml/2006/table">
            <a:tbl>
              <a:tblPr firstRow="1" firstCol="1" bandRow="1">
                <a:tableStyleId>{5C22544A-7EE6-4342-B048-85BDC9FD1C3A}</a:tableStyleId>
              </a:tblPr>
              <a:tblGrid>
                <a:gridCol w="2033653"/>
                <a:gridCol w="1588308"/>
                <a:gridCol w="1432138"/>
                <a:gridCol w="1618342"/>
                <a:gridCol w="1176430"/>
              </a:tblGrid>
              <a:tr h="292992">
                <a:tc>
                  <a:txBody>
                    <a:bodyPr/>
                    <a:lstStyle/>
                    <a:p>
                      <a:pPr algn="ctr">
                        <a:lnSpc>
                          <a:spcPct val="115000"/>
                        </a:lnSpc>
                        <a:spcAft>
                          <a:spcPts val="0"/>
                        </a:spcAft>
                      </a:pPr>
                      <a:r>
                        <a:rPr lang="es-AR" sz="1600" dirty="0">
                          <a:effectLst/>
                        </a:rPr>
                        <a:t>Variable</a:t>
                      </a:r>
                      <a:endParaRPr lang="es-AR"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AR" sz="1600">
                          <a:effectLst/>
                        </a:rPr>
                        <a:t>“Los Primos”</a:t>
                      </a:r>
                      <a:endParaRPr lang="es-AR"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s-AR" sz="1600">
                          <a:effectLst/>
                        </a:rPr>
                        <a:t>“Ubajay”</a:t>
                      </a:r>
                      <a:endParaRPr lang="es-AR"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s-AR" sz="1600">
                          <a:effectLst/>
                        </a:rPr>
                        <a:t>Tapebicua</a:t>
                      </a:r>
                      <a:endParaRPr lang="es-AR"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s-AR" sz="1600">
                          <a:effectLst/>
                        </a:rPr>
                        <a:t>Informales</a:t>
                      </a:r>
                      <a:endParaRPr lang="es-AR" sz="1600">
                        <a:effectLst/>
                        <a:latin typeface="Calibri"/>
                        <a:ea typeface="Calibri"/>
                        <a:cs typeface="Times New Roman"/>
                      </a:endParaRPr>
                    </a:p>
                  </a:txBody>
                  <a:tcPr marL="68580" marR="68580" marT="0" marB="0"/>
                </a:tc>
              </a:tr>
              <a:tr h="292992">
                <a:tc>
                  <a:txBody>
                    <a:bodyPr/>
                    <a:lstStyle/>
                    <a:p>
                      <a:pPr algn="just">
                        <a:lnSpc>
                          <a:spcPct val="115000"/>
                        </a:lnSpc>
                        <a:spcAft>
                          <a:spcPts val="0"/>
                        </a:spcAft>
                      </a:pPr>
                      <a:r>
                        <a:rPr lang="es-AR" sz="1600" dirty="0">
                          <a:effectLst/>
                        </a:rPr>
                        <a:t>Precio</a:t>
                      </a:r>
                      <a:endParaRPr lang="es-AR" sz="1600" dirty="0">
                        <a:effectLst/>
                        <a:latin typeface="Calibri"/>
                        <a:ea typeface="Calibri"/>
                        <a:cs typeface="Times New Roman"/>
                      </a:endParaRPr>
                    </a:p>
                  </a:txBody>
                  <a:tcPr marL="68580" marR="68580" marT="0" marB="0"/>
                </a:tc>
                <a:tc>
                  <a:txBody>
                    <a:bodyPr/>
                    <a:lstStyle/>
                    <a:p>
                      <a:pPr marL="342900" lvl="0" indent="-342900" algn="ctr">
                        <a:spcAft>
                          <a:spcPts val="0"/>
                        </a:spcAft>
                        <a:buFont typeface="Wingdings"/>
                        <a:buChar char=""/>
                      </a:pPr>
                      <a:r>
                        <a:rPr lang="es-AR" sz="1600" dirty="0">
                          <a:effectLst/>
                        </a:rPr>
                        <a:t> </a:t>
                      </a:r>
                      <a:endParaRPr lang="es-AR" sz="1600" dirty="0">
                        <a:effectLst/>
                        <a:latin typeface="Calibri"/>
                        <a:cs typeface="Times New Roman"/>
                      </a:endParaRPr>
                    </a:p>
                  </a:txBody>
                  <a:tcPr marL="68580" marR="68580" marT="0" marB="0"/>
                </a:tc>
                <a:tc>
                  <a:txBody>
                    <a:bodyPr/>
                    <a:lstStyle/>
                    <a:p>
                      <a:pPr marL="342900" lvl="0" indent="-342900" algn="ctr">
                        <a:spcAft>
                          <a:spcPts val="0"/>
                        </a:spcAft>
                        <a:buFont typeface="Wingdings"/>
                        <a:buChar char=""/>
                      </a:pPr>
                      <a:r>
                        <a:rPr lang="es-AR" sz="1600">
                          <a:effectLst/>
                        </a:rPr>
                        <a:t> </a:t>
                      </a:r>
                      <a:endParaRPr lang="es-AR" sz="1600">
                        <a:effectLst/>
                        <a:latin typeface="Calibri"/>
                        <a:cs typeface="Times New Roman"/>
                      </a:endParaRPr>
                    </a:p>
                  </a:txBody>
                  <a:tcPr marL="68580" marR="68580" marT="0" marB="0"/>
                </a:tc>
                <a:tc>
                  <a:txBody>
                    <a:bodyPr/>
                    <a:lstStyle/>
                    <a:p>
                      <a:pPr algn="ctr">
                        <a:lnSpc>
                          <a:spcPct val="115000"/>
                        </a:lnSpc>
                        <a:spcAft>
                          <a:spcPts val="0"/>
                        </a:spcAft>
                      </a:pPr>
                      <a:r>
                        <a:rPr lang="es-AR" sz="1600">
                          <a:effectLst/>
                        </a:rPr>
                        <a:t>x</a:t>
                      </a:r>
                      <a:endParaRPr lang="es-AR" sz="1600">
                        <a:effectLst/>
                        <a:latin typeface="Calibri"/>
                        <a:ea typeface="Calibri"/>
                        <a:cs typeface="Times New Roman"/>
                      </a:endParaRPr>
                    </a:p>
                  </a:txBody>
                  <a:tcPr marL="68580" marR="68580" marT="0" marB="0"/>
                </a:tc>
                <a:tc>
                  <a:txBody>
                    <a:bodyPr/>
                    <a:lstStyle/>
                    <a:p>
                      <a:pPr marL="342900" lvl="0" indent="-342900" algn="ctr">
                        <a:spcAft>
                          <a:spcPts val="0"/>
                        </a:spcAft>
                        <a:buFont typeface="Wingdings"/>
                        <a:buChar char=""/>
                      </a:pPr>
                      <a:r>
                        <a:rPr lang="es-AR" sz="1600">
                          <a:effectLst/>
                        </a:rPr>
                        <a:t> </a:t>
                      </a:r>
                      <a:endParaRPr lang="es-AR" sz="1600">
                        <a:effectLst/>
                        <a:latin typeface="Calibri"/>
                        <a:cs typeface="Times New Roman"/>
                      </a:endParaRPr>
                    </a:p>
                  </a:txBody>
                  <a:tcPr marL="68580" marR="68580" marT="0" marB="0"/>
                </a:tc>
              </a:tr>
              <a:tr h="292992">
                <a:tc>
                  <a:txBody>
                    <a:bodyPr/>
                    <a:lstStyle/>
                    <a:p>
                      <a:pPr algn="just">
                        <a:lnSpc>
                          <a:spcPct val="115000"/>
                        </a:lnSpc>
                        <a:spcAft>
                          <a:spcPts val="0"/>
                        </a:spcAft>
                      </a:pPr>
                      <a:r>
                        <a:rPr lang="es-AR" sz="1600">
                          <a:effectLst/>
                        </a:rPr>
                        <a:t>Calidad de Servicio</a:t>
                      </a:r>
                      <a:endParaRPr lang="es-AR" sz="1600">
                        <a:effectLst/>
                        <a:latin typeface="Calibri"/>
                        <a:ea typeface="Calibri"/>
                        <a:cs typeface="Times New Roman"/>
                      </a:endParaRPr>
                    </a:p>
                  </a:txBody>
                  <a:tcPr marL="68580" marR="68580" marT="0" marB="0"/>
                </a:tc>
                <a:tc>
                  <a:txBody>
                    <a:bodyPr/>
                    <a:lstStyle/>
                    <a:p>
                      <a:pPr marL="342900" lvl="0" indent="-342900" algn="ctr">
                        <a:spcAft>
                          <a:spcPts val="0"/>
                        </a:spcAft>
                        <a:buFont typeface="Wingdings"/>
                        <a:buChar char=""/>
                      </a:pPr>
                      <a:r>
                        <a:rPr lang="es-AR" sz="1600" dirty="0">
                          <a:effectLst/>
                        </a:rPr>
                        <a:t> </a:t>
                      </a:r>
                      <a:endParaRPr lang="es-AR" sz="1600" dirty="0">
                        <a:effectLst/>
                        <a:latin typeface="Calibri"/>
                        <a:cs typeface="Times New Roman"/>
                      </a:endParaRPr>
                    </a:p>
                  </a:txBody>
                  <a:tcPr marL="68580" marR="68580" marT="0" marB="0"/>
                </a:tc>
                <a:tc>
                  <a:txBody>
                    <a:bodyPr/>
                    <a:lstStyle/>
                    <a:p>
                      <a:pPr algn="ctr">
                        <a:lnSpc>
                          <a:spcPct val="115000"/>
                        </a:lnSpc>
                        <a:spcAft>
                          <a:spcPts val="0"/>
                        </a:spcAft>
                      </a:pPr>
                      <a:r>
                        <a:rPr lang="es-AR" sz="1600">
                          <a:effectLst/>
                        </a:rPr>
                        <a:t>x</a:t>
                      </a:r>
                      <a:endParaRPr lang="es-AR"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s-AR" sz="1600">
                          <a:effectLst/>
                        </a:rPr>
                        <a:t>x</a:t>
                      </a:r>
                      <a:endParaRPr lang="es-AR" sz="1600">
                        <a:effectLst/>
                        <a:latin typeface="Calibri"/>
                        <a:ea typeface="Calibri"/>
                        <a:cs typeface="Times New Roman"/>
                      </a:endParaRPr>
                    </a:p>
                  </a:txBody>
                  <a:tcPr marL="68580" marR="68580" marT="0" marB="0"/>
                </a:tc>
                <a:tc>
                  <a:txBody>
                    <a:bodyPr/>
                    <a:lstStyle/>
                    <a:p>
                      <a:pPr>
                        <a:lnSpc>
                          <a:spcPct val="115000"/>
                        </a:lnSpc>
                        <a:spcAft>
                          <a:spcPts val="0"/>
                        </a:spcAft>
                      </a:pPr>
                      <a:r>
                        <a:rPr lang="es-AR" sz="1600">
                          <a:effectLst/>
                        </a:rPr>
                        <a:t>        x</a:t>
                      </a:r>
                      <a:endParaRPr lang="es-AR" sz="1600">
                        <a:effectLst/>
                        <a:latin typeface="Calibri"/>
                        <a:ea typeface="Calibri"/>
                        <a:cs typeface="Times New Roman"/>
                      </a:endParaRPr>
                    </a:p>
                  </a:txBody>
                  <a:tcPr marL="68580" marR="68580" marT="0" marB="0"/>
                </a:tc>
              </a:tr>
              <a:tr h="292992">
                <a:tc>
                  <a:txBody>
                    <a:bodyPr/>
                    <a:lstStyle/>
                    <a:p>
                      <a:pPr algn="just">
                        <a:lnSpc>
                          <a:spcPct val="115000"/>
                        </a:lnSpc>
                        <a:spcAft>
                          <a:spcPts val="0"/>
                        </a:spcAft>
                      </a:pPr>
                      <a:r>
                        <a:rPr lang="es-AR" sz="1600" dirty="0">
                          <a:effectLst/>
                        </a:rPr>
                        <a:t>Sistema de Gestión</a:t>
                      </a:r>
                      <a:endParaRPr lang="es-AR" sz="1600" dirty="0">
                        <a:effectLst/>
                        <a:latin typeface="Calibri"/>
                        <a:ea typeface="Calibri"/>
                        <a:cs typeface="Times New Roman"/>
                      </a:endParaRPr>
                    </a:p>
                  </a:txBody>
                  <a:tcPr marL="68580" marR="68580" marT="0" marB="0"/>
                </a:tc>
                <a:tc>
                  <a:txBody>
                    <a:bodyPr/>
                    <a:lstStyle/>
                    <a:p>
                      <a:pPr marL="342900" lvl="0" indent="-342900" algn="ctr">
                        <a:spcAft>
                          <a:spcPts val="0"/>
                        </a:spcAft>
                        <a:buFont typeface="Wingdings"/>
                        <a:buChar char=""/>
                      </a:pPr>
                      <a:r>
                        <a:rPr lang="es-AR" sz="1600" dirty="0">
                          <a:effectLst/>
                        </a:rPr>
                        <a:t> </a:t>
                      </a:r>
                      <a:endParaRPr lang="es-AR" sz="1600" dirty="0">
                        <a:effectLst/>
                        <a:latin typeface="Calibri"/>
                        <a:cs typeface="Times New Roman"/>
                      </a:endParaRPr>
                    </a:p>
                  </a:txBody>
                  <a:tcPr marL="68580" marR="68580" marT="0" marB="0"/>
                </a:tc>
                <a:tc>
                  <a:txBody>
                    <a:bodyPr/>
                    <a:lstStyle/>
                    <a:p>
                      <a:pPr marL="457200">
                        <a:spcAft>
                          <a:spcPts val="0"/>
                        </a:spcAft>
                      </a:pPr>
                      <a:r>
                        <a:rPr lang="es-AR" sz="1600">
                          <a:effectLst/>
                        </a:rPr>
                        <a:t>x</a:t>
                      </a:r>
                      <a:endParaRPr lang="es-AR" sz="1600">
                        <a:effectLst/>
                        <a:latin typeface="Calibri"/>
                        <a:cs typeface="Times New Roman"/>
                      </a:endParaRPr>
                    </a:p>
                  </a:txBody>
                  <a:tcPr marL="68580" marR="68580" marT="0" marB="0"/>
                </a:tc>
                <a:tc>
                  <a:txBody>
                    <a:bodyPr/>
                    <a:lstStyle/>
                    <a:p>
                      <a:pPr marL="342900" lvl="0" indent="-342900" algn="ctr">
                        <a:spcAft>
                          <a:spcPts val="0"/>
                        </a:spcAft>
                        <a:buFont typeface="Wingdings"/>
                        <a:buChar char=""/>
                      </a:pPr>
                      <a:r>
                        <a:rPr lang="es-AR" sz="1600">
                          <a:effectLst/>
                        </a:rPr>
                        <a:t> </a:t>
                      </a:r>
                      <a:endParaRPr lang="es-AR" sz="1600">
                        <a:effectLst/>
                        <a:latin typeface="Calibri"/>
                        <a:cs typeface="Times New Roman"/>
                      </a:endParaRPr>
                    </a:p>
                  </a:txBody>
                  <a:tcPr marL="68580" marR="68580" marT="0" marB="0"/>
                </a:tc>
                <a:tc>
                  <a:txBody>
                    <a:bodyPr/>
                    <a:lstStyle/>
                    <a:p>
                      <a:pPr marL="228600">
                        <a:lnSpc>
                          <a:spcPct val="115000"/>
                        </a:lnSpc>
                        <a:spcAft>
                          <a:spcPts val="0"/>
                        </a:spcAft>
                      </a:pPr>
                      <a:r>
                        <a:rPr lang="es-AR" sz="1600">
                          <a:effectLst/>
                        </a:rPr>
                        <a:t>  x</a:t>
                      </a:r>
                      <a:endParaRPr lang="es-AR" sz="1600">
                        <a:effectLst/>
                        <a:latin typeface="Calibri"/>
                        <a:ea typeface="Calibri"/>
                        <a:cs typeface="Times New Roman"/>
                      </a:endParaRPr>
                    </a:p>
                  </a:txBody>
                  <a:tcPr marL="68580" marR="68580" marT="0" marB="0"/>
                </a:tc>
              </a:tr>
              <a:tr h="292992">
                <a:tc>
                  <a:txBody>
                    <a:bodyPr/>
                    <a:lstStyle/>
                    <a:p>
                      <a:pPr algn="just">
                        <a:lnSpc>
                          <a:spcPct val="115000"/>
                        </a:lnSpc>
                        <a:spcAft>
                          <a:spcPts val="0"/>
                        </a:spcAft>
                      </a:pPr>
                      <a:r>
                        <a:rPr lang="es-AR" sz="1600">
                          <a:effectLst/>
                        </a:rPr>
                        <a:t>Certificación FSC</a:t>
                      </a:r>
                      <a:endParaRPr lang="es-AR" sz="1600">
                        <a:effectLst/>
                        <a:latin typeface="Calibri"/>
                        <a:ea typeface="Calibri"/>
                        <a:cs typeface="Times New Roman"/>
                      </a:endParaRPr>
                    </a:p>
                  </a:txBody>
                  <a:tcPr marL="68580" marR="68580" marT="0" marB="0"/>
                </a:tc>
                <a:tc>
                  <a:txBody>
                    <a:bodyPr/>
                    <a:lstStyle/>
                    <a:p>
                      <a:pPr marL="457200">
                        <a:spcAft>
                          <a:spcPts val="0"/>
                        </a:spcAft>
                      </a:pPr>
                      <a:r>
                        <a:rPr lang="es-AR" sz="1600" dirty="0">
                          <a:effectLst/>
                        </a:rPr>
                        <a:t>x</a:t>
                      </a:r>
                      <a:endParaRPr lang="es-AR" sz="1600" dirty="0">
                        <a:effectLst/>
                        <a:latin typeface="Calibri"/>
                        <a:cs typeface="Times New Roman"/>
                      </a:endParaRPr>
                    </a:p>
                  </a:txBody>
                  <a:tcPr marL="68580" marR="68580" marT="0" marB="0"/>
                </a:tc>
                <a:tc>
                  <a:txBody>
                    <a:bodyPr/>
                    <a:lstStyle/>
                    <a:p>
                      <a:pPr marL="342900" lvl="0" indent="-342900" algn="ctr">
                        <a:spcAft>
                          <a:spcPts val="0"/>
                        </a:spcAft>
                        <a:buFont typeface="Wingdings"/>
                        <a:buChar char=""/>
                      </a:pPr>
                      <a:r>
                        <a:rPr lang="es-AR" sz="1600">
                          <a:effectLst/>
                        </a:rPr>
                        <a:t> </a:t>
                      </a:r>
                      <a:endParaRPr lang="es-AR" sz="1600">
                        <a:effectLst/>
                        <a:latin typeface="Calibri"/>
                        <a:cs typeface="Times New Roman"/>
                      </a:endParaRPr>
                    </a:p>
                  </a:txBody>
                  <a:tcPr marL="68580" marR="68580" marT="0" marB="0"/>
                </a:tc>
                <a:tc>
                  <a:txBody>
                    <a:bodyPr/>
                    <a:lstStyle/>
                    <a:p>
                      <a:pPr marL="342900" lvl="0" indent="-342900" algn="ctr">
                        <a:spcAft>
                          <a:spcPts val="0"/>
                        </a:spcAft>
                        <a:buFont typeface="Wingdings"/>
                        <a:buChar char=""/>
                      </a:pPr>
                      <a:r>
                        <a:rPr lang="es-AR" sz="1600">
                          <a:effectLst/>
                        </a:rPr>
                        <a:t> </a:t>
                      </a:r>
                      <a:endParaRPr lang="es-AR" sz="1600">
                        <a:effectLst/>
                        <a:latin typeface="Calibri"/>
                        <a:cs typeface="Times New Roman"/>
                      </a:endParaRPr>
                    </a:p>
                  </a:txBody>
                  <a:tcPr marL="68580" marR="68580" marT="0" marB="0"/>
                </a:tc>
                <a:tc>
                  <a:txBody>
                    <a:bodyPr/>
                    <a:lstStyle/>
                    <a:p>
                      <a:pPr marL="228600">
                        <a:lnSpc>
                          <a:spcPct val="115000"/>
                        </a:lnSpc>
                        <a:spcAft>
                          <a:spcPts val="0"/>
                        </a:spcAft>
                      </a:pPr>
                      <a:r>
                        <a:rPr lang="es-AR" sz="1600">
                          <a:effectLst/>
                        </a:rPr>
                        <a:t>  x</a:t>
                      </a:r>
                      <a:endParaRPr lang="es-AR" sz="1600">
                        <a:effectLst/>
                        <a:latin typeface="Calibri"/>
                        <a:ea typeface="Calibri"/>
                        <a:cs typeface="Times New Roman"/>
                      </a:endParaRPr>
                    </a:p>
                  </a:txBody>
                  <a:tcPr marL="68580" marR="68580" marT="0" marB="0"/>
                </a:tc>
              </a:tr>
              <a:tr h="292992">
                <a:tc>
                  <a:txBody>
                    <a:bodyPr/>
                    <a:lstStyle/>
                    <a:p>
                      <a:pPr algn="just">
                        <a:lnSpc>
                          <a:spcPct val="115000"/>
                        </a:lnSpc>
                        <a:spcAft>
                          <a:spcPts val="0"/>
                        </a:spcAft>
                      </a:pPr>
                      <a:r>
                        <a:rPr lang="es-AR" sz="1600" dirty="0">
                          <a:effectLst/>
                        </a:rPr>
                        <a:t>Tecnología</a:t>
                      </a:r>
                      <a:endParaRPr lang="es-AR" sz="1600" dirty="0">
                        <a:effectLst/>
                        <a:latin typeface="Calibri"/>
                        <a:ea typeface="Calibri"/>
                        <a:cs typeface="Times New Roman"/>
                      </a:endParaRPr>
                    </a:p>
                  </a:txBody>
                  <a:tcPr marL="68580" marR="68580" marT="0" marB="0"/>
                </a:tc>
                <a:tc>
                  <a:txBody>
                    <a:bodyPr/>
                    <a:lstStyle/>
                    <a:p>
                      <a:pPr marL="342900" lvl="0" indent="-342900" algn="ctr">
                        <a:spcAft>
                          <a:spcPts val="0"/>
                        </a:spcAft>
                        <a:buFont typeface="Wingdings"/>
                        <a:buChar char=""/>
                      </a:pPr>
                      <a:r>
                        <a:rPr lang="es-AR" sz="1600" dirty="0">
                          <a:effectLst/>
                        </a:rPr>
                        <a:t> </a:t>
                      </a:r>
                      <a:endParaRPr lang="es-AR" sz="1600" dirty="0">
                        <a:effectLst/>
                        <a:latin typeface="Calibri"/>
                        <a:cs typeface="Times New Roman"/>
                      </a:endParaRPr>
                    </a:p>
                  </a:txBody>
                  <a:tcPr marL="68580" marR="68580" marT="0" marB="0"/>
                </a:tc>
                <a:tc>
                  <a:txBody>
                    <a:bodyPr/>
                    <a:lstStyle/>
                    <a:p>
                      <a:pPr marL="342900" lvl="0" indent="-342900" algn="ctr">
                        <a:spcAft>
                          <a:spcPts val="0"/>
                        </a:spcAft>
                        <a:buFont typeface="Wingdings"/>
                        <a:buChar char=""/>
                      </a:pPr>
                      <a:r>
                        <a:rPr lang="es-AR" sz="1600">
                          <a:effectLst/>
                        </a:rPr>
                        <a:t> </a:t>
                      </a:r>
                      <a:endParaRPr lang="es-AR" sz="1600">
                        <a:effectLst/>
                        <a:latin typeface="Calibri"/>
                        <a:cs typeface="Times New Roman"/>
                      </a:endParaRPr>
                    </a:p>
                  </a:txBody>
                  <a:tcPr marL="68580" marR="68580" marT="0" marB="0"/>
                </a:tc>
                <a:tc>
                  <a:txBody>
                    <a:bodyPr/>
                    <a:lstStyle/>
                    <a:p>
                      <a:pPr marL="342900" lvl="0" indent="-342900" algn="ctr">
                        <a:spcAft>
                          <a:spcPts val="0"/>
                        </a:spcAft>
                        <a:buFont typeface="Wingdings"/>
                        <a:buChar char=""/>
                      </a:pPr>
                      <a:r>
                        <a:rPr lang="es-AR" sz="1600">
                          <a:effectLst/>
                        </a:rPr>
                        <a:t>+</a:t>
                      </a:r>
                      <a:endParaRPr lang="es-AR" sz="1600">
                        <a:effectLst/>
                        <a:latin typeface="Calibri"/>
                        <a:cs typeface="Times New Roman"/>
                      </a:endParaRPr>
                    </a:p>
                  </a:txBody>
                  <a:tcPr marL="68580" marR="68580" marT="0" marB="0"/>
                </a:tc>
                <a:tc>
                  <a:txBody>
                    <a:bodyPr/>
                    <a:lstStyle/>
                    <a:p>
                      <a:pPr marL="228600">
                        <a:lnSpc>
                          <a:spcPct val="115000"/>
                        </a:lnSpc>
                        <a:spcAft>
                          <a:spcPts val="0"/>
                        </a:spcAft>
                      </a:pPr>
                      <a:r>
                        <a:rPr lang="es-AR" sz="1600">
                          <a:effectLst/>
                        </a:rPr>
                        <a:t>  x</a:t>
                      </a:r>
                      <a:endParaRPr lang="es-AR" sz="1600">
                        <a:effectLst/>
                        <a:latin typeface="Calibri"/>
                        <a:ea typeface="Calibri"/>
                        <a:cs typeface="Times New Roman"/>
                      </a:endParaRPr>
                    </a:p>
                  </a:txBody>
                  <a:tcPr marL="68580" marR="68580" marT="0" marB="0"/>
                </a:tc>
              </a:tr>
              <a:tr h="1416160">
                <a:tc>
                  <a:txBody>
                    <a:bodyPr/>
                    <a:lstStyle/>
                    <a:p>
                      <a:pPr algn="just">
                        <a:lnSpc>
                          <a:spcPct val="115000"/>
                        </a:lnSpc>
                        <a:spcAft>
                          <a:spcPts val="0"/>
                        </a:spcAft>
                      </a:pPr>
                      <a:r>
                        <a:rPr lang="es-AR" sz="1600">
                          <a:effectLst/>
                        </a:rPr>
                        <a:t>Atributos de Calidad</a:t>
                      </a:r>
                    </a:p>
                    <a:p>
                      <a:pPr marL="342900" lvl="0" indent="-342900" algn="just">
                        <a:spcAft>
                          <a:spcPts val="0"/>
                        </a:spcAft>
                        <a:buFont typeface="Wingdings"/>
                        <a:buChar char=""/>
                      </a:pPr>
                      <a:r>
                        <a:rPr lang="es-AR" sz="1600">
                          <a:effectLst/>
                        </a:rPr>
                        <a:t>Nudos</a:t>
                      </a:r>
                    </a:p>
                    <a:p>
                      <a:pPr marL="342900" lvl="0" indent="-342900" algn="just">
                        <a:spcAft>
                          <a:spcPts val="0"/>
                        </a:spcAft>
                        <a:buFont typeface="Wingdings"/>
                        <a:buChar char=""/>
                      </a:pPr>
                      <a:r>
                        <a:rPr lang="es-AR" sz="1600">
                          <a:effectLst/>
                        </a:rPr>
                        <a:t>Calidad corte</a:t>
                      </a:r>
                    </a:p>
                    <a:p>
                      <a:pPr marL="342900" lvl="0" indent="-342900" algn="just">
                        <a:spcAft>
                          <a:spcPts val="0"/>
                        </a:spcAft>
                        <a:buFont typeface="Wingdings"/>
                        <a:buChar char=""/>
                      </a:pPr>
                      <a:r>
                        <a:rPr lang="es-AR" sz="1600">
                          <a:effectLst/>
                        </a:rPr>
                        <a:t>Secado</a:t>
                      </a:r>
                    </a:p>
                    <a:p>
                      <a:pPr marL="228600" algn="just">
                        <a:lnSpc>
                          <a:spcPct val="115000"/>
                        </a:lnSpc>
                        <a:spcAft>
                          <a:spcPts val="0"/>
                        </a:spcAft>
                      </a:pPr>
                      <a:r>
                        <a:rPr lang="es-AR" sz="1600">
                          <a:effectLst/>
                        </a:rPr>
                        <a:t> </a:t>
                      </a:r>
                      <a:endParaRPr lang="es-AR"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s-AR" sz="1600" dirty="0">
                          <a:effectLst/>
                        </a:rPr>
                        <a:t> </a:t>
                      </a:r>
                    </a:p>
                    <a:p>
                      <a:pPr marL="342900" lvl="0" indent="-342900" algn="ctr">
                        <a:spcAft>
                          <a:spcPts val="0"/>
                        </a:spcAft>
                        <a:buFont typeface="Wingdings"/>
                        <a:buChar char=""/>
                      </a:pPr>
                      <a:r>
                        <a:rPr lang="es-AR" sz="1600" dirty="0" smtClean="0">
                          <a:effectLst/>
                        </a:rPr>
                        <a:t>+</a:t>
                      </a:r>
                      <a:endParaRPr lang="es-AR" sz="1600" dirty="0">
                        <a:effectLst/>
                      </a:endParaRPr>
                    </a:p>
                    <a:p>
                      <a:pPr marL="342900" lvl="0" indent="-342900" algn="ctr">
                        <a:spcAft>
                          <a:spcPts val="0"/>
                        </a:spcAft>
                        <a:buFont typeface="Wingdings"/>
                        <a:buChar char=""/>
                      </a:pPr>
                      <a:r>
                        <a:rPr lang="es-AR" sz="1600" dirty="0" smtClean="0">
                          <a:effectLst/>
                        </a:rPr>
                        <a:t>+</a:t>
                      </a:r>
                      <a:endParaRPr lang="es-AR" sz="1600" dirty="0">
                        <a:effectLst/>
                      </a:endParaRPr>
                    </a:p>
                    <a:p>
                      <a:pPr marL="574675" indent="-18415">
                        <a:spcAft>
                          <a:spcPts val="0"/>
                        </a:spcAft>
                      </a:pPr>
                      <a:r>
                        <a:rPr lang="es-AR" sz="1600" dirty="0">
                          <a:effectLst/>
                        </a:rPr>
                        <a:t>x.  </a:t>
                      </a:r>
                      <a:endParaRPr lang="es-AR" sz="1600" dirty="0">
                        <a:effectLst/>
                        <a:latin typeface="Calibri"/>
                        <a:cs typeface="Times New Roman"/>
                      </a:endParaRPr>
                    </a:p>
                  </a:txBody>
                  <a:tcPr marL="68580" marR="68580" marT="0" marB="0"/>
                </a:tc>
                <a:tc>
                  <a:txBody>
                    <a:bodyPr/>
                    <a:lstStyle/>
                    <a:p>
                      <a:pPr marL="457200">
                        <a:spcAft>
                          <a:spcPts val="0"/>
                        </a:spcAft>
                      </a:pPr>
                      <a:r>
                        <a:rPr lang="es-AR" sz="1600" dirty="0">
                          <a:effectLst/>
                        </a:rPr>
                        <a:t> </a:t>
                      </a:r>
                    </a:p>
                    <a:p>
                      <a:pPr marL="342900" lvl="0" indent="-342900" algn="ctr">
                        <a:spcAft>
                          <a:spcPts val="0"/>
                        </a:spcAft>
                        <a:buFont typeface="Wingdings"/>
                        <a:buChar char=""/>
                      </a:pPr>
                      <a:r>
                        <a:rPr lang="es-AR" sz="1600" dirty="0">
                          <a:effectLst/>
                        </a:rPr>
                        <a:t>.</a:t>
                      </a:r>
                    </a:p>
                    <a:p>
                      <a:pPr marL="342900" lvl="0" indent="-342900" algn="ctr">
                        <a:spcAft>
                          <a:spcPts val="0"/>
                        </a:spcAft>
                        <a:buFont typeface="Wingdings"/>
                        <a:buChar char=""/>
                      </a:pPr>
                      <a:r>
                        <a:rPr lang="es-AR" sz="1600" dirty="0">
                          <a:effectLst/>
                        </a:rPr>
                        <a:t>.</a:t>
                      </a:r>
                    </a:p>
                    <a:p>
                      <a:pPr marL="342900" lvl="0" indent="-342900" algn="ctr">
                        <a:spcAft>
                          <a:spcPts val="0"/>
                        </a:spcAft>
                        <a:buFont typeface="Wingdings"/>
                        <a:buChar char=""/>
                      </a:pPr>
                      <a:r>
                        <a:rPr lang="es-AR" sz="1600" dirty="0">
                          <a:effectLst/>
                        </a:rPr>
                        <a:t>.</a:t>
                      </a:r>
                      <a:endParaRPr lang="es-AR" sz="1600" dirty="0">
                        <a:effectLst/>
                        <a:latin typeface="Calibri"/>
                        <a:cs typeface="Times New Roman"/>
                      </a:endParaRPr>
                    </a:p>
                  </a:txBody>
                  <a:tcPr marL="68580" marR="68580" marT="0" marB="0"/>
                </a:tc>
                <a:tc>
                  <a:txBody>
                    <a:bodyPr/>
                    <a:lstStyle/>
                    <a:p>
                      <a:pPr algn="ctr">
                        <a:lnSpc>
                          <a:spcPct val="115000"/>
                        </a:lnSpc>
                        <a:spcAft>
                          <a:spcPts val="0"/>
                        </a:spcAft>
                      </a:pPr>
                      <a:r>
                        <a:rPr lang="es-AR" sz="1600">
                          <a:effectLst/>
                        </a:rPr>
                        <a:t> </a:t>
                      </a:r>
                    </a:p>
                    <a:p>
                      <a:pPr marL="342900" lvl="0" indent="-342900" algn="ctr">
                        <a:spcAft>
                          <a:spcPts val="0"/>
                        </a:spcAft>
                        <a:buFont typeface="Wingdings"/>
                        <a:buChar char=""/>
                      </a:pPr>
                      <a:r>
                        <a:rPr lang="es-AR" sz="1600">
                          <a:effectLst/>
                        </a:rPr>
                        <a:t>.</a:t>
                      </a:r>
                    </a:p>
                    <a:p>
                      <a:pPr marL="342900" lvl="0" indent="-342900" algn="ctr">
                        <a:spcAft>
                          <a:spcPts val="0"/>
                        </a:spcAft>
                        <a:buFont typeface="Wingdings"/>
                        <a:buChar char=""/>
                      </a:pPr>
                      <a:r>
                        <a:rPr lang="es-AR" sz="1600">
                          <a:effectLst/>
                        </a:rPr>
                        <a:t>.</a:t>
                      </a:r>
                    </a:p>
                    <a:p>
                      <a:pPr marL="342900" lvl="0" indent="-342900" algn="ctr">
                        <a:spcAft>
                          <a:spcPts val="0"/>
                        </a:spcAft>
                        <a:buFont typeface="Wingdings"/>
                        <a:buChar char=""/>
                      </a:pPr>
                      <a:r>
                        <a:rPr lang="es-AR" sz="1600">
                          <a:effectLst/>
                        </a:rPr>
                        <a:t> </a:t>
                      </a:r>
                      <a:endParaRPr lang="es-AR" sz="1600">
                        <a:effectLst/>
                        <a:latin typeface="Calibri"/>
                        <a:cs typeface="Times New Roman"/>
                      </a:endParaRPr>
                    </a:p>
                  </a:txBody>
                  <a:tcPr marL="68580" marR="68580" marT="0" marB="0"/>
                </a:tc>
                <a:tc>
                  <a:txBody>
                    <a:bodyPr/>
                    <a:lstStyle/>
                    <a:p>
                      <a:pPr marL="283210">
                        <a:spcAft>
                          <a:spcPts val="0"/>
                        </a:spcAft>
                      </a:pPr>
                      <a:r>
                        <a:rPr lang="es-AR" sz="1600">
                          <a:effectLst/>
                        </a:rPr>
                        <a:t> </a:t>
                      </a:r>
                    </a:p>
                    <a:p>
                      <a:pPr marL="283210">
                        <a:spcAft>
                          <a:spcPts val="0"/>
                        </a:spcAft>
                      </a:pPr>
                      <a:r>
                        <a:rPr lang="es-AR" sz="1600">
                          <a:effectLst/>
                        </a:rPr>
                        <a:t>x</a:t>
                      </a:r>
                    </a:p>
                    <a:p>
                      <a:pPr marL="283210">
                        <a:spcAft>
                          <a:spcPts val="0"/>
                        </a:spcAft>
                      </a:pPr>
                      <a:r>
                        <a:rPr lang="es-AR" sz="1600">
                          <a:effectLst/>
                        </a:rPr>
                        <a:t>x</a:t>
                      </a:r>
                    </a:p>
                    <a:p>
                      <a:pPr marL="283210">
                        <a:spcAft>
                          <a:spcPts val="0"/>
                        </a:spcAft>
                      </a:pPr>
                      <a:r>
                        <a:rPr lang="es-AR" sz="1600">
                          <a:effectLst/>
                        </a:rPr>
                        <a:t>x</a:t>
                      </a:r>
                      <a:endParaRPr lang="es-AR" sz="1600">
                        <a:effectLst/>
                        <a:latin typeface="Calibri"/>
                        <a:cs typeface="Times New Roman"/>
                      </a:endParaRPr>
                    </a:p>
                  </a:txBody>
                  <a:tcPr marL="68580" marR="68580" marT="0" marB="0"/>
                </a:tc>
              </a:tr>
              <a:tr h="604231">
                <a:tc>
                  <a:txBody>
                    <a:bodyPr/>
                    <a:lstStyle/>
                    <a:p>
                      <a:pPr>
                        <a:lnSpc>
                          <a:spcPct val="115000"/>
                        </a:lnSpc>
                        <a:spcAft>
                          <a:spcPts val="0"/>
                        </a:spcAft>
                      </a:pPr>
                      <a:r>
                        <a:rPr lang="es-AR" sz="1600">
                          <a:effectLst/>
                        </a:rPr>
                        <a:t>Distancia a centros consumo</a:t>
                      </a:r>
                      <a:endParaRPr lang="es-AR" sz="1600">
                        <a:effectLst/>
                        <a:latin typeface="Calibri"/>
                        <a:ea typeface="Calibri"/>
                        <a:cs typeface="Times New Roman"/>
                      </a:endParaRPr>
                    </a:p>
                  </a:txBody>
                  <a:tcPr marL="68580" marR="68580" marT="0" marB="0"/>
                </a:tc>
                <a:tc>
                  <a:txBody>
                    <a:bodyPr/>
                    <a:lstStyle/>
                    <a:p>
                      <a:pPr marL="342900" lvl="0" indent="-342900" algn="ctr">
                        <a:spcAft>
                          <a:spcPts val="0"/>
                        </a:spcAft>
                        <a:buFont typeface="Wingdings"/>
                        <a:buChar char=""/>
                      </a:pPr>
                      <a:r>
                        <a:rPr lang="es-AR" sz="1600" dirty="0">
                          <a:effectLst/>
                        </a:rPr>
                        <a:t> </a:t>
                      </a:r>
                      <a:endParaRPr lang="es-AR" sz="1600" dirty="0">
                        <a:effectLst/>
                        <a:latin typeface="Calibri"/>
                        <a:cs typeface="Times New Roman"/>
                      </a:endParaRPr>
                    </a:p>
                  </a:txBody>
                  <a:tcPr marL="68580" marR="68580" marT="0" marB="0"/>
                </a:tc>
                <a:tc>
                  <a:txBody>
                    <a:bodyPr/>
                    <a:lstStyle/>
                    <a:p>
                      <a:pPr marL="342900" lvl="0" indent="-342900" algn="ctr">
                        <a:spcAft>
                          <a:spcPts val="0"/>
                        </a:spcAft>
                        <a:buFont typeface="Wingdings"/>
                        <a:buChar char=""/>
                      </a:pPr>
                      <a:r>
                        <a:rPr lang="es-AR" sz="1600" dirty="0">
                          <a:effectLst/>
                        </a:rPr>
                        <a:t> </a:t>
                      </a:r>
                      <a:endParaRPr lang="es-AR" sz="1600" dirty="0">
                        <a:effectLst/>
                        <a:latin typeface="Calibri"/>
                        <a:cs typeface="Times New Roman"/>
                      </a:endParaRPr>
                    </a:p>
                  </a:txBody>
                  <a:tcPr marL="68580" marR="68580" marT="0" marB="0"/>
                </a:tc>
                <a:tc>
                  <a:txBody>
                    <a:bodyPr/>
                    <a:lstStyle/>
                    <a:p>
                      <a:pPr marL="457200">
                        <a:spcAft>
                          <a:spcPts val="0"/>
                        </a:spcAft>
                      </a:pPr>
                      <a:r>
                        <a:rPr lang="es-AR" sz="1600">
                          <a:effectLst/>
                        </a:rPr>
                        <a:t>x</a:t>
                      </a:r>
                      <a:endParaRPr lang="es-AR" sz="1600">
                        <a:effectLst/>
                        <a:latin typeface="Calibri"/>
                        <a:cs typeface="Times New Roman"/>
                      </a:endParaRPr>
                    </a:p>
                  </a:txBody>
                  <a:tcPr marL="68580" marR="68580" marT="0" marB="0"/>
                </a:tc>
                <a:tc>
                  <a:txBody>
                    <a:bodyPr/>
                    <a:lstStyle/>
                    <a:p>
                      <a:pPr marL="283210">
                        <a:spcAft>
                          <a:spcPts val="0"/>
                        </a:spcAft>
                      </a:pPr>
                      <a:r>
                        <a:rPr lang="es-AR" sz="1600">
                          <a:effectLst/>
                        </a:rPr>
                        <a:t>x</a:t>
                      </a:r>
                      <a:endParaRPr lang="es-AR" sz="1600">
                        <a:effectLst/>
                        <a:latin typeface="Calibri"/>
                        <a:cs typeface="Times New Roman"/>
                      </a:endParaRPr>
                    </a:p>
                  </a:txBody>
                  <a:tcPr marL="68580" marR="68580" marT="0" marB="0"/>
                </a:tc>
              </a:tr>
              <a:tr h="604231">
                <a:tc>
                  <a:txBody>
                    <a:bodyPr/>
                    <a:lstStyle/>
                    <a:p>
                      <a:pPr>
                        <a:lnSpc>
                          <a:spcPct val="115000"/>
                        </a:lnSpc>
                        <a:spcAft>
                          <a:spcPts val="0"/>
                        </a:spcAft>
                      </a:pPr>
                      <a:r>
                        <a:rPr lang="es-AR" sz="1600">
                          <a:effectLst/>
                        </a:rPr>
                        <a:t>Posicionamiento &amp; Marca</a:t>
                      </a:r>
                      <a:endParaRPr lang="es-AR"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s-AR" sz="1600">
                          <a:effectLst/>
                        </a:rPr>
                        <a:t>x</a:t>
                      </a:r>
                      <a:endParaRPr lang="es-AR" sz="1600">
                        <a:effectLst/>
                        <a:latin typeface="Calibri"/>
                        <a:ea typeface="Calibri"/>
                        <a:cs typeface="Times New Roman"/>
                      </a:endParaRPr>
                    </a:p>
                  </a:txBody>
                  <a:tcPr marL="68580" marR="68580" marT="0" marB="0"/>
                </a:tc>
                <a:tc>
                  <a:txBody>
                    <a:bodyPr/>
                    <a:lstStyle/>
                    <a:p>
                      <a:pPr marL="342900" lvl="0" indent="-342900" algn="ctr">
                        <a:spcAft>
                          <a:spcPts val="0"/>
                        </a:spcAft>
                        <a:buFont typeface="Wingdings"/>
                        <a:buChar char=""/>
                      </a:pPr>
                      <a:r>
                        <a:rPr lang="es-AR" sz="1600" dirty="0">
                          <a:effectLst/>
                        </a:rPr>
                        <a:t> </a:t>
                      </a:r>
                      <a:endParaRPr lang="es-AR" sz="1600" dirty="0">
                        <a:effectLst/>
                        <a:latin typeface="Calibri"/>
                        <a:cs typeface="Times New Roman"/>
                      </a:endParaRPr>
                    </a:p>
                  </a:txBody>
                  <a:tcPr marL="68580" marR="68580" marT="0" marB="0"/>
                </a:tc>
                <a:tc>
                  <a:txBody>
                    <a:bodyPr/>
                    <a:lstStyle/>
                    <a:p>
                      <a:pPr marL="342900" lvl="0" indent="-342900" algn="ctr">
                        <a:spcAft>
                          <a:spcPts val="0"/>
                        </a:spcAft>
                        <a:buFont typeface="Wingdings"/>
                        <a:buChar char=""/>
                      </a:pPr>
                      <a:r>
                        <a:rPr lang="es-AR" sz="1600" dirty="0">
                          <a:effectLst/>
                        </a:rPr>
                        <a:t> </a:t>
                      </a:r>
                      <a:endParaRPr lang="es-AR" sz="1600" dirty="0">
                        <a:effectLst/>
                        <a:latin typeface="Calibri"/>
                        <a:cs typeface="Times New Roman"/>
                      </a:endParaRPr>
                    </a:p>
                  </a:txBody>
                  <a:tcPr marL="68580" marR="68580" marT="0" marB="0"/>
                </a:tc>
                <a:tc>
                  <a:txBody>
                    <a:bodyPr/>
                    <a:lstStyle/>
                    <a:p>
                      <a:pPr marL="283210">
                        <a:spcAft>
                          <a:spcPts val="0"/>
                        </a:spcAft>
                      </a:pPr>
                      <a:r>
                        <a:rPr lang="es-AR" sz="1600">
                          <a:effectLst/>
                        </a:rPr>
                        <a:t>x</a:t>
                      </a:r>
                      <a:endParaRPr lang="es-AR" sz="1600">
                        <a:effectLst/>
                        <a:latin typeface="Calibri"/>
                        <a:cs typeface="Times New Roman"/>
                      </a:endParaRPr>
                    </a:p>
                  </a:txBody>
                  <a:tcPr marL="68580" marR="68580" marT="0" marB="0"/>
                </a:tc>
              </a:tr>
              <a:tr h="292992">
                <a:tc>
                  <a:txBody>
                    <a:bodyPr/>
                    <a:lstStyle/>
                    <a:p>
                      <a:pPr>
                        <a:lnSpc>
                          <a:spcPct val="115000"/>
                        </a:lnSpc>
                        <a:spcAft>
                          <a:spcPts val="0"/>
                        </a:spcAft>
                      </a:pPr>
                      <a:r>
                        <a:rPr lang="es-AR" sz="1600">
                          <a:effectLst/>
                        </a:rPr>
                        <a:t>Capacidad Instalada</a:t>
                      </a:r>
                      <a:endParaRPr lang="es-AR" sz="1600">
                        <a:effectLst/>
                        <a:latin typeface="Calibri"/>
                        <a:ea typeface="Calibri"/>
                        <a:cs typeface="Times New Roman"/>
                      </a:endParaRPr>
                    </a:p>
                  </a:txBody>
                  <a:tcPr marL="68580" marR="68580" marT="0" marB="0"/>
                </a:tc>
                <a:tc>
                  <a:txBody>
                    <a:bodyPr/>
                    <a:lstStyle/>
                    <a:p>
                      <a:pPr marL="342900" lvl="0" indent="-342900" algn="ctr">
                        <a:spcAft>
                          <a:spcPts val="0"/>
                        </a:spcAft>
                        <a:buFont typeface="Wingdings"/>
                        <a:buChar char=""/>
                      </a:pPr>
                      <a:r>
                        <a:rPr lang="es-AR" sz="1600">
                          <a:effectLst/>
                        </a:rPr>
                        <a:t> </a:t>
                      </a:r>
                      <a:endParaRPr lang="es-AR" sz="1600">
                        <a:effectLst/>
                        <a:latin typeface="Calibri"/>
                        <a:cs typeface="Times New Roman"/>
                      </a:endParaRPr>
                    </a:p>
                  </a:txBody>
                  <a:tcPr marL="68580" marR="68580" marT="0" marB="0"/>
                </a:tc>
                <a:tc>
                  <a:txBody>
                    <a:bodyPr/>
                    <a:lstStyle/>
                    <a:p>
                      <a:pPr algn="ctr">
                        <a:lnSpc>
                          <a:spcPct val="115000"/>
                        </a:lnSpc>
                        <a:spcAft>
                          <a:spcPts val="0"/>
                        </a:spcAft>
                      </a:pPr>
                      <a:r>
                        <a:rPr lang="es-AR" sz="1600">
                          <a:effectLst/>
                        </a:rPr>
                        <a:t>x</a:t>
                      </a:r>
                      <a:endParaRPr lang="es-AR" sz="1600">
                        <a:effectLst/>
                        <a:latin typeface="Calibri"/>
                        <a:ea typeface="Calibri"/>
                        <a:cs typeface="Times New Roman"/>
                      </a:endParaRPr>
                    </a:p>
                  </a:txBody>
                  <a:tcPr marL="68580" marR="68580" marT="0" marB="0"/>
                </a:tc>
                <a:tc>
                  <a:txBody>
                    <a:bodyPr/>
                    <a:lstStyle/>
                    <a:p>
                      <a:pPr marL="342900" lvl="0" indent="-342900" algn="ctr">
                        <a:spcAft>
                          <a:spcPts val="0"/>
                        </a:spcAft>
                        <a:buFont typeface="Wingdings"/>
                        <a:buChar char=""/>
                      </a:pPr>
                      <a:r>
                        <a:rPr lang="es-AR" sz="1600" dirty="0">
                          <a:effectLst/>
                        </a:rPr>
                        <a:t> </a:t>
                      </a:r>
                      <a:endParaRPr lang="es-AR" sz="1600" dirty="0">
                        <a:effectLst/>
                        <a:latin typeface="Calibri"/>
                        <a:cs typeface="Times New Roman"/>
                      </a:endParaRPr>
                    </a:p>
                  </a:txBody>
                  <a:tcPr marL="68580" marR="68580" marT="0" marB="0"/>
                </a:tc>
                <a:tc>
                  <a:txBody>
                    <a:bodyPr/>
                    <a:lstStyle/>
                    <a:p>
                      <a:pPr algn="ctr">
                        <a:lnSpc>
                          <a:spcPct val="115000"/>
                        </a:lnSpc>
                        <a:spcAft>
                          <a:spcPts val="0"/>
                        </a:spcAft>
                      </a:pPr>
                      <a:r>
                        <a:rPr lang="es-AR" sz="1600" dirty="0">
                          <a:effectLst/>
                        </a:rPr>
                        <a:t>x</a:t>
                      </a:r>
                      <a:endParaRPr lang="es-AR" sz="1600" dirty="0">
                        <a:effectLst/>
                        <a:latin typeface="Calibri"/>
                        <a:ea typeface="Calibri"/>
                        <a:cs typeface="Times New Roman"/>
                      </a:endParaRPr>
                    </a:p>
                  </a:txBody>
                  <a:tcPr marL="68580" marR="68580" marT="0" marB="0"/>
                </a:tc>
              </a:tr>
              <a:tr h="292992">
                <a:tc>
                  <a:txBody>
                    <a:bodyPr/>
                    <a:lstStyle/>
                    <a:p>
                      <a:pPr>
                        <a:lnSpc>
                          <a:spcPct val="115000"/>
                        </a:lnSpc>
                        <a:spcAft>
                          <a:spcPts val="0"/>
                        </a:spcAft>
                      </a:pPr>
                      <a:r>
                        <a:rPr lang="es-AR" sz="1600">
                          <a:effectLst/>
                        </a:rPr>
                        <a:t>Integración Vertical</a:t>
                      </a:r>
                      <a:endParaRPr lang="es-AR" sz="1600">
                        <a:effectLst/>
                        <a:latin typeface="Calibri"/>
                        <a:ea typeface="Calibri"/>
                        <a:cs typeface="Times New Roman"/>
                      </a:endParaRPr>
                    </a:p>
                  </a:txBody>
                  <a:tcPr marL="68580" marR="68580" marT="0" marB="0"/>
                </a:tc>
                <a:tc>
                  <a:txBody>
                    <a:bodyPr/>
                    <a:lstStyle/>
                    <a:p>
                      <a:pPr marL="342900" lvl="0" indent="-342900" algn="ctr">
                        <a:spcAft>
                          <a:spcPts val="0"/>
                        </a:spcAft>
                        <a:buFont typeface="Wingdings"/>
                        <a:buChar char=""/>
                      </a:pPr>
                      <a:r>
                        <a:rPr lang="es-AR" sz="1600">
                          <a:effectLst/>
                        </a:rPr>
                        <a:t> </a:t>
                      </a:r>
                      <a:endParaRPr lang="es-AR" sz="1600">
                        <a:effectLst/>
                        <a:latin typeface="Calibri"/>
                        <a:cs typeface="Times New Roman"/>
                      </a:endParaRPr>
                    </a:p>
                  </a:txBody>
                  <a:tcPr marL="68580" marR="68580" marT="0" marB="0"/>
                </a:tc>
                <a:tc>
                  <a:txBody>
                    <a:bodyPr/>
                    <a:lstStyle/>
                    <a:p>
                      <a:pPr marL="342900" lvl="0" indent="-342900" algn="ctr">
                        <a:spcAft>
                          <a:spcPts val="0"/>
                        </a:spcAft>
                        <a:buFont typeface="Wingdings"/>
                        <a:buChar char=""/>
                      </a:pPr>
                      <a:r>
                        <a:rPr lang="es-AR" sz="1600" dirty="0">
                          <a:effectLst/>
                        </a:rPr>
                        <a:t> </a:t>
                      </a:r>
                      <a:endParaRPr lang="es-AR" sz="1600" dirty="0">
                        <a:effectLst/>
                        <a:latin typeface="Calibri"/>
                        <a:cs typeface="Times New Roman"/>
                      </a:endParaRPr>
                    </a:p>
                  </a:txBody>
                  <a:tcPr marL="68580" marR="68580" marT="0" marB="0"/>
                </a:tc>
                <a:tc>
                  <a:txBody>
                    <a:bodyPr/>
                    <a:lstStyle/>
                    <a:p>
                      <a:pPr marL="342900" lvl="0" indent="-342900" algn="ctr">
                        <a:spcAft>
                          <a:spcPts val="0"/>
                        </a:spcAft>
                        <a:buFont typeface="Wingdings"/>
                        <a:buChar char=""/>
                      </a:pPr>
                      <a:r>
                        <a:rPr lang="es-AR" sz="1600" dirty="0">
                          <a:effectLst/>
                        </a:rPr>
                        <a:t> </a:t>
                      </a:r>
                      <a:endParaRPr lang="es-AR" sz="1600" dirty="0">
                        <a:effectLst/>
                        <a:latin typeface="Calibri"/>
                        <a:cs typeface="Times New Roman"/>
                      </a:endParaRPr>
                    </a:p>
                  </a:txBody>
                  <a:tcPr marL="68580" marR="68580" marT="0" marB="0"/>
                </a:tc>
                <a:tc>
                  <a:txBody>
                    <a:bodyPr/>
                    <a:lstStyle/>
                    <a:p>
                      <a:pPr algn="ctr">
                        <a:lnSpc>
                          <a:spcPct val="115000"/>
                        </a:lnSpc>
                        <a:spcAft>
                          <a:spcPts val="0"/>
                        </a:spcAft>
                      </a:pPr>
                      <a:r>
                        <a:rPr lang="es-AR" sz="1600" dirty="0">
                          <a:effectLst/>
                        </a:rPr>
                        <a:t>x</a:t>
                      </a:r>
                      <a:endParaRPr lang="es-AR" sz="1600" dirty="0">
                        <a:effectLst/>
                        <a:latin typeface="Calibri"/>
                        <a:ea typeface="Calibri"/>
                        <a:cs typeface="Times New Roman"/>
                      </a:endParaRPr>
                    </a:p>
                  </a:txBody>
                  <a:tcPr marL="68580" marR="68580" marT="0" marB="0"/>
                </a:tc>
              </a:tr>
            </a:tbl>
          </a:graphicData>
        </a:graphic>
      </p:graphicFrame>
      <p:sp>
        <p:nvSpPr>
          <p:cNvPr id="8" name="7 Botón de acción: Comienzo">
            <a:hlinkClick r:id="rId3" action="ppaction://hlinksldjump" highlightClick="1"/>
          </p:cNvPr>
          <p:cNvSpPr/>
          <p:nvPr/>
        </p:nvSpPr>
        <p:spPr>
          <a:xfrm>
            <a:off x="-1678" y="6442402"/>
            <a:ext cx="720080" cy="4046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33881030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456406" y="58614"/>
            <a:ext cx="8229600" cy="634082"/>
          </a:xfrm>
        </p:spPr>
        <p:txBody>
          <a:bodyPr>
            <a:normAutofit fontScale="90000"/>
          </a:bodyPr>
          <a:lstStyle/>
          <a:p>
            <a:r>
              <a:rPr lang="es-AR" dirty="0" smtClean="0"/>
              <a:t>Colaboradores</a:t>
            </a:r>
            <a:endParaRPr lang="es-AR"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19</a:t>
            </a:fld>
            <a:endParaRPr lang="es-A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692696"/>
            <a:ext cx="7848872" cy="6122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Botón de acción: Comienzo">
            <a:hlinkClick r:id="rId4" action="ppaction://hlinksldjump" highlightClick="1"/>
          </p:cNvPr>
          <p:cNvSpPr/>
          <p:nvPr/>
        </p:nvSpPr>
        <p:spPr>
          <a:xfrm>
            <a:off x="-25204" y="6453336"/>
            <a:ext cx="720080" cy="4046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18682392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457200" y="274638"/>
            <a:ext cx="8229600" cy="634082"/>
          </a:xfrm>
        </p:spPr>
        <p:txBody>
          <a:bodyPr>
            <a:normAutofit fontScale="90000"/>
          </a:bodyPr>
          <a:lstStyle/>
          <a:p>
            <a:r>
              <a:rPr lang="es-AR" dirty="0" smtClean="0"/>
              <a:t>Quienes Somos…</a:t>
            </a:r>
            <a:endParaRPr lang="es-AR"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2</a:t>
            </a:fld>
            <a:endParaRPr lang="es-AR"/>
          </a:p>
        </p:txBody>
      </p:sp>
      <p:graphicFrame>
        <p:nvGraphicFramePr>
          <p:cNvPr id="2" name="1 Diagrama"/>
          <p:cNvGraphicFramePr/>
          <p:nvPr>
            <p:extLst>
              <p:ext uri="{D42A27DB-BD31-4B8C-83A1-F6EECF244321}">
                <p14:modId xmlns:p14="http://schemas.microsoft.com/office/powerpoint/2010/main" val="3888189870"/>
              </p:ext>
            </p:extLst>
          </p:nvPr>
        </p:nvGraphicFramePr>
        <p:xfrm>
          <a:off x="1115616" y="1124744"/>
          <a:ext cx="7080448" cy="4480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12 Marcador de contenido"/>
          <p:cNvSpPr>
            <a:spLocks noGrp="1"/>
          </p:cNvSpPr>
          <p:nvPr>
            <p:ph idx="1"/>
          </p:nvPr>
        </p:nvSpPr>
        <p:spPr>
          <a:xfrm>
            <a:off x="386713" y="5805264"/>
            <a:ext cx="8352928" cy="576064"/>
          </a:xfrm>
          <a:ln w="19050" cmpd="sng">
            <a:solidFill>
              <a:schemeClr val="tx2">
                <a:lumMod val="60000"/>
                <a:lumOff val="40000"/>
              </a:schemeClr>
            </a:solidFill>
          </a:ln>
        </p:spPr>
        <p:txBody>
          <a:bodyPr>
            <a:noAutofit/>
          </a:bodyPr>
          <a:lstStyle/>
          <a:p>
            <a:pPr marL="0" indent="0" algn="ctr">
              <a:buNone/>
            </a:pPr>
            <a:r>
              <a:rPr lang="es-AR" sz="1800" b="1" i="1" dirty="0" smtClean="0"/>
              <a:t>Somos una empresa familiar que se dedica a la explotación forestal, asociada con un grupo de profesionales especialistas en la industria del </a:t>
            </a:r>
            <a:r>
              <a:rPr lang="es-AR" sz="1800" b="1" i="1" dirty="0" err="1" smtClean="0"/>
              <a:t>aserrio</a:t>
            </a:r>
            <a:endParaRPr lang="es-AR" sz="1800" b="1" i="1" dirty="0"/>
          </a:p>
        </p:txBody>
      </p:sp>
    </p:spTree>
    <p:extLst>
      <p:ext uri="{BB962C8B-B14F-4D97-AF65-F5344CB8AC3E}">
        <p14:creationId xmlns:p14="http://schemas.microsoft.com/office/powerpoint/2010/main" val="11376242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456406" y="58614"/>
            <a:ext cx="8229600" cy="634082"/>
          </a:xfrm>
        </p:spPr>
        <p:txBody>
          <a:bodyPr>
            <a:normAutofit fontScale="90000"/>
          </a:bodyPr>
          <a:lstStyle/>
          <a:p>
            <a:r>
              <a:rPr lang="es-AR" dirty="0" smtClean="0"/>
              <a:t>Contexto Macroeconómico</a:t>
            </a:r>
            <a:endParaRPr lang="es-AR" dirty="0"/>
          </a:p>
        </p:txBody>
      </p:sp>
      <p:sp>
        <p:nvSpPr>
          <p:cNvPr id="11" name="12 Marcador de contenido"/>
          <p:cNvSpPr>
            <a:spLocks noGrp="1"/>
          </p:cNvSpPr>
          <p:nvPr>
            <p:ph idx="1"/>
          </p:nvPr>
        </p:nvSpPr>
        <p:spPr>
          <a:xfrm>
            <a:off x="384351" y="5013176"/>
            <a:ext cx="8345390" cy="1368152"/>
          </a:xfrm>
          <a:ln w="19050" cmpd="sng">
            <a:solidFill>
              <a:srgbClr val="00B050"/>
            </a:solidFill>
          </a:ln>
        </p:spPr>
        <p:txBody>
          <a:bodyPr>
            <a:noAutofit/>
          </a:bodyPr>
          <a:lstStyle/>
          <a:p>
            <a:pPr marL="0" indent="0">
              <a:buNone/>
            </a:pPr>
            <a:r>
              <a:rPr lang="es-AR" sz="1800" b="1" dirty="0" smtClean="0"/>
              <a:t>Análisis:</a:t>
            </a:r>
          </a:p>
          <a:p>
            <a:pPr>
              <a:buFont typeface="Wingdings" panose="05000000000000000000" pitchFamily="2" charset="2"/>
              <a:buChar char="ü"/>
            </a:pPr>
            <a:r>
              <a:rPr lang="es-AR" sz="1800" dirty="0" smtClean="0"/>
              <a:t>La </a:t>
            </a:r>
            <a:r>
              <a:rPr lang="es-AR" sz="1800" dirty="0"/>
              <a:t>mayor fuerza impulsora del mercado de la madera aserrada es la </a:t>
            </a:r>
            <a:r>
              <a:rPr lang="es-AR" sz="1800" dirty="0" smtClean="0"/>
              <a:t>construcción</a:t>
            </a:r>
          </a:p>
          <a:p>
            <a:pPr>
              <a:buFont typeface="Wingdings" panose="05000000000000000000" pitchFamily="2" charset="2"/>
              <a:buChar char="ü"/>
            </a:pPr>
            <a:r>
              <a:rPr lang="es-AR" sz="1800" dirty="0" smtClean="0"/>
              <a:t>Aumento </a:t>
            </a:r>
            <a:r>
              <a:rPr lang="es-AR" sz="1800" dirty="0"/>
              <a:t>moderado pero sostenido de </a:t>
            </a:r>
            <a:r>
              <a:rPr lang="es-AR" sz="1800" dirty="0" smtClean="0"/>
              <a:t>la construcción afectará positivamente la industria de la madera</a:t>
            </a:r>
            <a:endParaRPr lang="es-AR" sz="1800"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20</a:t>
            </a:fld>
            <a:endParaRPr lang="es-AR"/>
          </a:p>
        </p:txBody>
      </p:sp>
      <p:pic>
        <p:nvPicPr>
          <p:cNvPr id="6" name="5 Imagen" descr="C:\Users\rl0011\Desktop\Roger\LUCAS ROGER\MBA\Tesis\PLAN DE NEGOCIO - ASERRADERO\03 Oferta, Propuesta de Valor\Inflacion.PNG"/>
          <p:cNvPicPr/>
          <p:nvPr/>
        </p:nvPicPr>
        <p:blipFill>
          <a:blip r:embed="rId3">
            <a:extLst>
              <a:ext uri="{28A0092B-C50C-407E-A947-70E740481C1C}">
                <a14:useLocalDpi xmlns:a14="http://schemas.microsoft.com/office/drawing/2010/main" val="0"/>
              </a:ext>
            </a:extLst>
          </a:blip>
          <a:srcRect/>
          <a:stretch>
            <a:fillRect/>
          </a:stretch>
        </p:blipFill>
        <p:spPr bwMode="auto">
          <a:xfrm>
            <a:off x="348483" y="1484784"/>
            <a:ext cx="4048125" cy="2880320"/>
          </a:xfrm>
          <a:prstGeom prst="rect">
            <a:avLst/>
          </a:prstGeom>
          <a:noFill/>
          <a:ln>
            <a:solidFill>
              <a:schemeClr val="tx1"/>
            </a:solidFill>
          </a:ln>
        </p:spPr>
      </p:pic>
      <p:pic>
        <p:nvPicPr>
          <p:cNvPr id="8" name="7 Imagen" descr="C:\Users\rl0011\Desktop\Roger\LUCAS ROGER\MBA\Tesis\PLAN DE NEGOCIO - ASERRADERO\03 Oferta, Propuesta de Valor\ISAC.PNG"/>
          <p:cNvPicPr/>
          <p:nvPr/>
        </p:nvPicPr>
        <p:blipFill>
          <a:blip r:embed="rId4">
            <a:extLst>
              <a:ext uri="{28A0092B-C50C-407E-A947-70E740481C1C}">
                <a14:useLocalDpi xmlns:a14="http://schemas.microsoft.com/office/drawing/2010/main" val="0"/>
              </a:ext>
            </a:extLst>
          </a:blip>
          <a:srcRect/>
          <a:stretch>
            <a:fillRect/>
          </a:stretch>
        </p:blipFill>
        <p:spPr bwMode="auto">
          <a:xfrm>
            <a:off x="4557046" y="1512089"/>
            <a:ext cx="4104457" cy="2853015"/>
          </a:xfrm>
          <a:prstGeom prst="rect">
            <a:avLst/>
          </a:prstGeom>
          <a:noFill/>
          <a:ln>
            <a:noFill/>
          </a:ln>
        </p:spPr>
      </p:pic>
      <p:sp>
        <p:nvSpPr>
          <p:cNvPr id="9" name="8 Botón de acción: Comienzo">
            <a:hlinkClick r:id="rId5" action="ppaction://hlinksldjump" highlightClick="1"/>
          </p:cNvPr>
          <p:cNvSpPr/>
          <p:nvPr/>
        </p:nvSpPr>
        <p:spPr>
          <a:xfrm>
            <a:off x="0" y="6442731"/>
            <a:ext cx="720080" cy="4046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32547089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6632"/>
            <a:ext cx="8229600" cy="778098"/>
          </a:xfrm>
        </p:spPr>
        <p:txBody>
          <a:bodyPr>
            <a:noAutofit/>
          </a:bodyPr>
          <a:lstStyle/>
          <a:p>
            <a:r>
              <a:rPr lang="es-AR" sz="3200" dirty="0" smtClean="0"/>
              <a:t>Segmentación - Selección Mercado Objetivo</a:t>
            </a:r>
            <a:endParaRPr lang="es-AR" sz="3200"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21</a:t>
            </a:fld>
            <a:endParaRPr lang="es-AR"/>
          </a:p>
        </p:txBody>
      </p:sp>
      <p:graphicFrame>
        <p:nvGraphicFramePr>
          <p:cNvPr id="6" name="5 Diagrama"/>
          <p:cNvGraphicFramePr/>
          <p:nvPr>
            <p:extLst>
              <p:ext uri="{D42A27DB-BD31-4B8C-83A1-F6EECF244321}">
                <p14:modId xmlns:p14="http://schemas.microsoft.com/office/powerpoint/2010/main" val="1036163860"/>
              </p:ext>
            </p:extLst>
          </p:nvPr>
        </p:nvGraphicFramePr>
        <p:xfrm>
          <a:off x="467544" y="1124744"/>
          <a:ext cx="8208912"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10 Rectángulo"/>
          <p:cNvSpPr/>
          <p:nvPr/>
        </p:nvSpPr>
        <p:spPr>
          <a:xfrm>
            <a:off x="251520" y="2564904"/>
            <a:ext cx="8712968" cy="172819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7" name="6 Rectángulo"/>
          <p:cNvSpPr/>
          <p:nvPr/>
        </p:nvSpPr>
        <p:spPr>
          <a:xfrm>
            <a:off x="2157401" y="1052735"/>
            <a:ext cx="1610580" cy="52282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8" name="7 Rectángulo"/>
          <p:cNvSpPr/>
          <p:nvPr/>
        </p:nvSpPr>
        <p:spPr>
          <a:xfrm>
            <a:off x="3707904" y="1052735"/>
            <a:ext cx="1728192" cy="52282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9" name="8 Rectángulo"/>
          <p:cNvSpPr/>
          <p:nvPr/>
        </p:nvSpPr>
        <p:spPr>
          <a:xfrm>
            <a:off x="5436096" y="1052735"/>
            <a:ext cx="1719514" cy="52282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9 Rectángulo"/>
          <p:cNvSpPr/>
          <p:nvPr/>
        </p:nvSpPr>
        <p:spPr>
          <a:xfrm>
            <a:off x="7113093" y="1052735"/>
            <a:ext cx="1872208" cy="52282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11 Botón de acción: Comienzo">
            <a:hlinkClick r:id="rId7" action="ppaction://hlinksldjump" highlightClick="1"/>
          </p:cNvPr>
          <p:cNvSpPr/>
          <p:nvPr/>
        </p:nvSpPr>
        <p:spPr>
          <a:xfrm>
            <a:off x="46804" y="6281013"/>
            <a:ext cx="720080" cy="4046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3" name="12 Rectángulo"/>
          <p:cNvSpPr/>
          <p:nvPr/>
        </p:nvSpPr>
        <p:spPr>
          <a:xfrm>
            <a:off x="162608" y="1027940"/>
            <a:ext cx="2292948" cy="52282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3279519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xit" presetSubtype="32" fill="hold" grpId="0" nodeType="clickEffect">
                                  <p:stCondLst>
                                    <p:cond delay="0"/>
                                  </p:stCondLst>
                                  <p:childTnLst>
                                    <p:animEffect transition="out" filter="circle(out)">
                                      <p:cBhvr>
                                        <p:cTn id="6" dur="1000"/>
                                        <p:tgtEl>
                                          <p:spTgt spid="13"/>
                                        </p:tgtEl>
                                      </p:cBhvr>
                                    </p:animEffect>
                                    <p:set>
                                      <p:cBhvr>
                                        <p:cTn id="7" dur="1" fill="hold">
                                          <p:stCondLst>
                                            <p:cond delay="999"/>
                                          </p:stCondLst>
                                        </p:cTn>
                                        <p:tgtEl>
                                          <p:spTgt spid="1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6" presetClass="exit" presetSubtype="32" fill="hold" grpId="0" nodeType="clickEffect">
                                  <p:stCondLst>
                                    <p:cond delay="0"/>
                                  </p:stCondLst>
                                  <p:childTnLst>
                                    <p:animEffect transition="out" filter="circle(out)">
                                      <p:cBhvr>
                                        <p:cTn id="11" dur="1000"/>
                                        <p:tgtEl>
                                          <p:spTgt spid="7"/>
                                        </p:tgtEl>
                                      </p:cBhvr>
                                    </p:animEffect>
                                    <p:set>
                                      <p:cBhvr>
                                        <p:cTn id="12" dur="1" fill="hold">
                                          <p:stCondLst>
                                            <p:cond delay="99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6" presetClass="exit" presetSubtype="32" fill="hold" grpId="0" nodeType="clickEffect">
                                  <p:stCondLst>
                                    <p:cond delay="0"/>
                                  </p:stCondLst>
                                  <p:childTnLst>
                                    <p:animEffect transition="out" filter="circle(out)">
                                      <p:cBhvr>
                                        <p:cTn id="16" dur="1000"/>
                                        <p:tgtEl>
                                          <p:spTgt spid="8"/>
                                        </p:tgtEl>
                                      </p:cBhvr>
                                    </p:animEffect>
                                    <p:set>
                                      <p:cBhvr>
                                        <p:cTn id="17" dur="1" fill="hold">
                                          <p:stCondLst>
                                            <p:cond delay="999"/>
                                          </p:stCondLst>
                                        </p:cTn>
                                        <p:tgtEl>
                                          <p:spTgt spid="8"/>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6" presetClass="exit" presetSubtype="32" fill="hold" grpId="0" nodeType="clickEffect">
                                  <p:stCondLst>
                                    <p:cond delay="0"/>
                                  </p:stCondLst>
                                  <p:childTnLst>
                                    <p:animEffect transition="out" filter="circle(out)">
                                      <p:cBhvr>
                                        <p:cTn id="21" dur="1000"/>
                                        <p:tgtEl>
                                          <p:spTgt spid="9"/>
                                        </p:tgtEl>
                                      </p:cBhvr>
                                    </p:animEffect>
                                    <p:set>
                                      <p:cBhvr>
                                        <p:cTn id="22" dur="1" fill="hold">
                                          <p:stCondLst>
                                            <p:cond delay="999"/>
                                          </p:stCondLst>
                                        </p:cTn>
                                        <p:tgtEl>
                                          <p:spTgt spid="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1000"/>
                                        <p:tgtEl>
                                          <p:spTgt spid="10"/>
                                        </p:tgtEl>
                                      </p:cBhvr>
                                    </p:animEffect>
                                    <p:set>
                                      <p:cBhvr>
                                        <p:cTn id="27" dur="1" fill="hold">
                                          <p:stCondLst>
                                            <p:cond delay="9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493204" y="116632"/>
            <a:ext cx="8229600" cy="634082"/>
          </a:xfrm>
        </p:spPr>
        <p:txBody>
          <a:bodyPr>
            <a:noAutofit/>
          </a:bodyPr>
          <a:lstStyle/>
          <a:p>
            <a:r>
              <a:rPr lang="es-AR" sz="3900" dirty="0"/>
              <a:t/>
            </a:r>
            <a:br>
              <a:rPr lang="es-AR" sz="3900" dirty="0"/>
            </a:br>
            <a:r>
              <a:rPr lang="es-AR" sz="3900" dirty="0" smtClean="0"/>
              <a:t>Matriz Costo - Diferenciación</a:t>
            </a:r>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22</a:t>
            </a:fld>
            <a:endParaRPr lang="es-AR"/>
          </a:p>
        </p:txBody>
      </p:sp>
      <p:pic>
        <p:nvPicPr>
          <p:cNvPr id="6" name="5 Imagen" descr="C:\Users\rl0011\Desktop\Roger\LUCAS ROGER\MBA\Tesis\PLAN DE NEGOCIO - ASERRADERO\03 Oferta, Propuesta de Valor\Matriz Precio Diferenciación.PNG"/>
          <p:cNvPicPr/>
          <p:nvPr/>
        </p:nvPicPr>
        <p:blipFill>
          <a:blip r:embed="rId2">
            <a:extLst>
              <a:ext uri="{28A0092B-C50C-407E-A947-70E740481C1C}">
                <a14:useLocalDpi xmlns:a14="http://schemas.microsoft.com/office/drawing/2010/main" val="0"/>
              </a:ext>
            </a:extLst>
          </a:blip>
          <a:srcRect/>
          <a:stretch>
            <a:fillRect/>
          </a:stretch>
        </p:blipFill>
        <p:spPr bwMode="auto">
          <a:xfrm>
            <a:off x="1611222" y="1268760"/>
            <a:ext cx="5976664" cy="4464496"/>
          </a:xfrm>
          <a:prstGeom prst="rect">
            <a:avLst/>
          </a:prstGeom>
          <a:noFill/>
          <a:ln>
            <a:noFill/>
          </a:ln>
        </p:spPr>
      </p:pic>
      <p:sp>
        <p:nvSpPr>
          <p:cNvPr id="8" name="7 Flecha izquierda"/>
          <p:cNvSpPr/>
          <p:nvPr/>
        </p:nvSpPr>
        <p:spPr>
          <a:xfrm>
            <a:off x="7236296" y="3508707"/>
            <a:ext cx="1440160" cy="1008112"/>
          </a:xfrm>
          <a:prstGeom prst="lef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9 Botón de acción: Comienzo">
            <a:hlinkClick r:id="rId3" action="ppaction://hlinksldjump" highlightClick="1"/>
          </p:cNvPr>
          <p:cNvSpPr/>
          <p:nvPr/>
        </p:nvSpPr>
        <p:spPr>
          <a:xfrm>
            <a:off x="46804" y="6374821"/>
            <a:ext cx="720080" cy="4046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1082594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467544" y="188640"/>
            <a:ext cx="8229600" cy="634082"/>
          </a:xfrm>
        </p:spPr>
        <p:txBody>
          <a:bodyPr>
            <a:noAutofit/>
          </a:bodyPr>
          <a:lstStyle/>
          <a:p>
            <a:r>
              <a:rPr lang="es-AR" sz="3900" dirty="0" err="1" smtClean="0"/>
              <a:t>Branding</a:t>
            </a:r>
            <a:endParaRPr lang="es-AR" sz="3900" dirty="0" smtClean="0"/>
          </a:p>
        </p:txBody>
      </p:sp>
      <p:sp>
        <p:nvSpPr>
          <p:cNvPr id="8" name="12 Marcador de contenido"/>
          <p:cNvSpPr>
            <a:spLocks noGrp="1"/>
          </p:cNvSpPr>
          <p:nvPr>
            <p:ph idx="1"/>
          </p:nvPr>
        </p:nvSpPr>
        <p:spPr>
          <a:xfrm>
            <a:off x="478603" y="4797152"/>
            <a:ext cx="8352928" cy="1512168"/>
          </a:xfrm>
          <a:ln w="19050" cmpd="sng">
            <a:solidFill>
              <a:srgbClr val="00B050"/>
            </a:solidFill>
          </a:ln>
        </p:spPr>
        <p:txBody>
          <a:bodyPr>
            <a:normAutofit lnSpcReduction="10000"/>
          </a:bodyPr>
          <a:lstStyle/>
          <a:p>
            <a:pPr marL="0" indent="0">
              <a:lnSpc>
                <a:spcPct val="80000"/>
              </a:lnSpc>
              <a:spcBef>
                <a:spcPts val="0"/>
              </a:spcBef>
              <a:buNone/>
              <a:defRPr/>
            </a:pPr>
            <a:r>
              <a:rPr lang="es-AR" sz="2000" b="1" u="sng" dirty="0" smtClean="0"/>
              <a:t>Análisis:</a:t>
            </a:r>
          </a:p>
          <a:p>
            <a:pPr marL="0" indent="0">
              <a:lnSpc>
                <a:spcPct val="80000"/>
              </a:lnSpc>
              <a:spcBef>
                <a:spcPts val="0"/>
              </a:spcBef>
              <a:buNone/>
              <a:defRPr/>
            </a:pPr>
            <a:endParaRPr lang="es-AR" sz="2000" b="1" u="sng" dirty="0" smtClean="0"/>
          </a:p>
          <a:p>
            <a:pPr>
              <a:lnSpc>
                <a:spcPct val="80000"/>
              </a:lnSpc>
              <a:spcBef>
                <a:spcPts val="0"/>
              </a:spcBef>
              <a:buFont typeface="Wingdings" panose="05000000000000000000" pitchFamily="2" charset="2"/>
              <a:buChar char="ü"/>
              <a:defRPr/>
            </a:pPr>
            <a:r>
              <a:rPr lang="es-AR" sz="1800" dirty="0" smtClean="0"/>
              <a:t>Producto </a:t>
            </a:r>
            <a:r>
              <a:rPr lang="es-AR" sz="1800" dirty="0" err="1" smtClean="0"/>
              <a:t>commodity</a:t>
            </a:r>
            <a:r>
              <a:rPr lang="es-AR" sz="1800" dirty="0" smtClean="0"/>
              <a:t> diferenciándonos por costo, no tenemos la necesidad de desarrollar una marca</a:t>
            </a:r>
          </a:p>
          <a:p>
            <a:pPr>
              <a:lnSpc>
                <a:spcPct val="80000"/>
              </a:lnSpc>
              <a:spcBef>
                <a:spcPts val="0"/>
              </a:spcBef>
              <a:buFont typeface="Wingdings" panose="05000000000000000000" pitchFamily="2" charset="2"/>
              <a:buChar char="ü"/>
              <a:defRPr/>
            </a:pPr>
            <a:endParaRPr lang="es-AR" sz="1800" dirty="0" smtClean="0"/>
          </a:p>
          <a:p>
            <a:pPr>
              <a:lnSpc>
                <a:spcPct val="80000"/>
              </a:lnSpc>
              <a:spcBef>
                <a:spcPts val="0"/>
              </a:spcBef>
              <a:buFont typeface="Wingdings" panose="05000000000000000000" pitchFamily="2" charset="2"/>
              <a:buChar char="ü"/>
              <a:defRPr/>
            </a:pPr>
            <a:r>
              <a:rPr lang="es-AR" sz="1800" dirty="0" smtClean="0"/>
              <a:t>Mercado potencial vinculado a una marca  con futuro a desarrollar es el producto “</a:t>
            </a:r>
            <a:r>
              <a:rPr lang="es-AR" sz="1800" dirty="0" err="1" smtClean="0"/>
              <a:t>Cedrella</a:t>
            </a:r>
            <a:r>
              <a:rPr lang="es-AR" sz="1800" dirty="0" smtClean="0"/>
              <a:t>” comercializado en tiendas EASY</a:t>
            </a:r>
            <a:endParaRPr lang="es-AR" sz="1800"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23</a:t>
            </a:fld>
            <a:endParaRPr lang="es-AR"/>
          </a:p>
        </p:txBody>
      </p:sp>
      <p:pic>
        <p:nvPicPr>
          <p:cNvPr id="6" name="5 Imagen" descr="C:\Users\rl0011\Desktop\Roger\LUCAS ROGER\MBA\Tesis\PLAN DE NEGOCIO - ASERRADERO\03 Oferta, Propuesta de Valor\Productos\1864779_C[1].jpg"/>
          <p:cNvPicPr/>
          <p:nvPr/>
        </p:nvPicPr>
        <p:blipFill>
          <a:blip r:embed="rId2">
            <a:extLst>
              <a:ext uri="{28A0092B-C50C-407E-A947-70E740481C1C}">
                <a14:useLocalDpi xmlns:a14="http://schemas.microsoft.com/office/drawing/2010/main" val="0"/>
              </a:ext>
            </a:extLst>
          </a:blip>
          <a:srcRect/>
          <a:stretch>
            <a:fillRect/>
          </a:stretch>
        </p:blipFill>
        <p:spPr bwMode="auto">
          <a:xfrm>
            <a:off x="2771800" y="1268760"/>
            <a:ext cx="3744416" cy="2808312"/>
          </a:xfrm>
          <a:prstGeom prst="rect">
            <a:avLst/>
          </a:prstGeom>
          <a:noFill/>
          <a:ln>
            <a:solidFill>
              <a:srgbClr val="4F81BD">
                <a:shade val="50000"/>
              </a:srgbClr>
            </a:solidFill>
          </a:ln>
        </p:spPr>
      </p:pic>
      <p:sp>
        <p:nvSpPr>
          <p:cNvPr id="10" name="9 Botón de acción: Comienzo">
            <a:hlinkClick r:id="rId3" action="ppaction://hlinksldjump" highlightClick="1"/>
          </p:cNvPr>
          <p:cNvSpPr/>
          <p:nvPr/>
        </p:nvSpPr>
        <p:spPr>
          <a:xfrm>
            <a:off x="30567" y="6401788"/>
            <a:ext cx="720080" cy="4046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3186565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 Título"/>
          <p:cNvSpPr>
            <a:spLocks noGrp="1"/>
          </p:cNvSpPr>
          <p:nvPr>
            <p:ph type="title"/>
          </p:nvPr>
        </p:nvSpPr>
        <p:spPr>
          <a:xfrm>
            <a:off x="467544" y="188640"/>
            <a:ext cx="8229600" cy="634082"/>
          </a:xfrm>
        </p:spPr>
        <p:txBody>
          <a:bodyPr>
            <a:noAutofit/>
          </a:bodyPr>
          <a:lstStyle/>
          <a:p>
            <a:r>
              <a:rPr lang="es-AR" sz="3900" dirty="0" smtClean="0"/>
              <a:t>Productos</a:t>
            </a:r>
          </a:p>
        </p:txBody>
      </p:sp>
      <p:sp>
        <p:nvSpPr>
          <p:cNvPr id="4" name="3 Marcador de pie de página"/>
          <p:cNvSpPr>
            <a:spLocks noGrp="1"/>
          </p:cNvSpPr>
          <p:nvPr>
            <p:ph type="ftr" sz="quarter" idx="11"/>
          </p:nvPr>
        </p:nvSpPr>
        <p:spPr>
          <a:xfrm>
            <a:off x="3131840" y="6373513"/>
            <a:ext cx="2895600" cy="365125"/>
          </a:xfrm>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24</a:t>
            </a:fld>
            <a:endParaRPr lang="es-AR"/>
          </a:p>
        </p:txBody>
      </p:sp>
      <p:grpSp>
        <p:nvGrpSpPr>
          <p:cNvPr id="2" name="1 Grupo"/>
          <p:cNvGrpSpPr/>
          <p:nvPr/>
        </p:nvGrpSpPr>
        <p:grpSpPr>
          <a:xfrm>
            <a:off x="971600" y="1268760"/>
            <a:ext cx="2805113" cy="5081467"/>
            <a:chOff x="438774" y="1052736"/>
            <a:chExt cx="2805113" cy="5377383"/>
          </a:xfrm>
        </p:grpSpPr>
        <p:pic>
          <p:nvPicPr>
            <p:cNvPr id="8" name="7 Imagen" descr="C:\Users\rl0011\Desktop\Roger\LUCAS ROGER\MBA\Tesis\PLAN DE NEGOCIO - ASERRADERO\03 Oferta, Propuesta de Valor\Productos\Tablas Clear.PNG"/>
            <p:cNvPicPr/>
            <p:nvPr/>
          </p:nvPicPr>
          <p:blipFill>
            <a:blip r:embed="rId3">
              <a:extLst>
                <a:ext uri="{28A0092B-C50C-407E-A947-70E740481C1C}">
                  <a14:useLocalDpi xmlns:a14="http://schemas.microsoft.com/office/drawing/2010/main" val="0"/>
                </a:ext>
              </a:extLst>
            </a:blip>
            <a:srcRect/>
            <a:stretch>
              <a:fillRect/>
            </a:stretch>
          </p:blipFill>
          <p:spPr bwMode="auto">
            <a:xfrm>
              <a:off x="438774" y="1052736"/>
              <a:ext cx="2805112" cy="1703705"/>
            </a:xfrm>
            <a:prstGeom prst="rect">
              <a:avLst/>
            </a:prstGeom>
            <a:noFill/>
            <a:ln>
              <a:solidFill>
                <a:sysClr val="windowText" lastClr="000000"/>
              </a:solidFill>
            </a:ln>
          </p:spPr>
        </p:pic>
        <p:pic>
          <p:nvPicPr>
            <p:cNvPr id="10" name="9 Imagen" descr="C:\Users\rl0011\Desktop\Roger\LUCAS ROGER\MBA\Tesis\PLAN DE NEGOCIO - ASERRADERO\03 Oferta, Propuesta de Valor\Productos\Listones.PNG"/>
            <p:cNvPicPr/>
            <p:nvPr/>
          </p:nvPicPr>
          <p:blipFill>
            <a:blip r:embed="rId4">
              <a:extLst>
                <a:ext uri="{28A0092B-C50C-407E-A947-70E740481C1C}">
                  <a14:useLocalDpi xmlns:a14="http://schemas.microsoft.com/office/drawing/2010/main" val="0"/>
                </a:ext>
              </a:extLst>
            </a:blip>
            <a:srcRect/>
            <a:stretch>
              <a:fillRect/>
            </a:stretch>
          </p:blipFill>
          <p:spPr bwMode="auto">
            <a:xfrm>
              <a:off x="438774" y="2852936"/>
              <a:ext cx="2805111" cy="1750060"/>
            </a:xfrm>
            <a:prstGeom prst="rect">
              <a:avLst/>
            </a:prstGeom>
            <a:noFill/>
            <a:ln>
              <a:solidFill>
                <a:sysClr val="windowText" lastClr="000000"/>
              </a:solidFill>
            </a:ln>
          </p:spPr>
        </p:pic>
        <p:pic>
          <p:nvPicPr>
            <p:cNvPr id="12" name="11 Imagen" descr="C:\Users\rl0011\Desktop\Roger\LUCAS ROGER\MBA\Tesis\PLAN DE NEGOCIO - ASERRADERO\03 Oferta, Propuesta de Valor\Productos\Madera Seca.PNG"/>
            <p:cNvPicPr/>
            <p:nvPr/>
          </p:nvPicPr>
          <p:blipFill>
            <a:blip r:embed="rId5">
              <a:extLst>
                <a:ext uri="{28A0092B-C50C-407E-A947-70E740481C1C}">
                  <a14:useLocalDpi xmlns:a14="http://schemas.microsoft.com/office/drawing/2010/main" val="0"/>
                </a:ext>
              </a:extLst>
            </a:blip>
            <a:srcRect/>
            <a:stretch>
              <a:fillRect/>
            </a:stretch>
          </p:blipFill>
          <p:spPr bwMode="auto">
            <a:xfrm>
              <a:off x="438775" y="4725144"/>
              <a:ext cx="2805112" cy="1704975"/>
            </a:xfrm>
            <a:prstGeom prst="rect">
              <a:avLst/>
            </a:prstGeom>
            <a:noFill/>
            <a:ln>
              <a:solidFill>
                <a:sysClr val="windowText" lastClr="000000"/>
              </a:solidFill>
            </a:ln>
          </p:spPr>
        </p:pic>
      </p:grpSp>
      <p:grpSp>
        <p:nvGrpSpPr>
          <p:cNvPr id="3" name="2 Grupo"/>
          <p:cNvGrpSpPr/>
          <p:nvPr/>
        </p:nvGrpSpPr>
        <p:grpSpPr>
          <a:xfrm>
            <a:off x="4932040" y="1268760"/>
            <a:ext cx="2974083" cy="5004946"/>
            <a:chOff x="4932040" y="1047181"/>
            <a:chExt cx="2974083" cy="5251265"/>
          </a:xfrm>
        </p:grpSpPr>
        <p:pic>
          <p:nvPicPr>
            <p:cNvPr id="9" name="8 Imagen" descr="C:\Users\rl0011\Desktop\Roger\LUCAS ROGER\MBA\Tesis\PLAN DE NEGOCIO - ASERRADERO\03 Oferta, Propuesta de Valor\Productos\Tablas.PNG"/>
            <p:cNvPicPr/>
            <p:nvPr/>
          </p:nvPicPr>
          <p:blipFill>
            <a:blip r:embed="rId6">
              <a:extLst>
                <a:ext uri="{28A0092B-C50C-407E-A947-70E740481C1C}">
                  <a14:useLocalDpi xmlns:a14="http://schemas.microsoft.com/office/drawing/2010/main" val="0"/>
                </a:ext>
              </a:extLst>
            </a:blip>
            <a:srcRect/>
            <a:stretch>
              <a:fillRect/>
            </a:stretch>
          </p:blipFill>
          <p:spPr bwMode="auto">
            <a:xfrm>
              <a:off x="4932040" y="1047181"/>
              <a:ext cx="2974082" cy="1692910"/>
            </a:xfrm>
            <a:prstGeom prst="rect">
              <a:avLst/>
            </a:prstGeom>
            <a:noFill/>
            <a:ln>
              <a:solidFill>
                <a:sysClr val="windowText" lastClr="000000"/>
              </a:solidFill>
            </a:ln>
          </p:spPr>
        </p:pic>
        <p:pic>
          <p:nvPicPr>
            <p:cNvPr id="11" name="10 Imagen" descr="C:\Users\rl0011\Desktop\Roger\LUCAS ROGER\MBA\Tesis\PLAN DE NEGOCIO - ASERRADERO\03 Oferta, Propuesta de Valor\Productos\Tirantes.PNG"/>
            <p:cNvPicPr/>
            <p:nvPr/>
          </p:nvPicPr>
          <p:blipFill>
            <a:blip r:embed="rId7">
              <a:extLst>
                <a:ext uri="{28A0092B-C50C-407E-A947-70E740481C1C}">
                  <a14:useLocalDpi xmlns:a14="http://schemas.microsoft.com/office/drawing/2010/main" val="0"/>
                </a:ext>
              </a:extLst>
            </a:blip>
            <a:srcRect/>
            <a:stretch>
              <a:fillRect/>
            </a:stretch>
          </p:blipFill>
          <p:spPr bwMode="auto">
            <a:xfrm>
              <a:off x="4932040" y="2813159"/>
              <a:ext cx="2974082" cy="1743075"/>
            </a:xfrm>
            <a:prstGeom prst="rect">
              <a:avLst/>
            </a:prstGeom>
            <a:noFill/>
            <a:ln>
              <a:solidFill>
                <a:sysClr val="windowText" lastClr="000000"/>
              </a:solidFill>
            </a:ln>
          </p:spPr>
        </p:pic>
        <p:pic>
          <p:nvPicPr>
            <p:cNvPr id="13" name="12 Imagen" descr="C:\Users\rl0011\Desktop\Roger\LUCAS ROGER\MBA\Tesis\PLAN DE NEGOCIO - ASERRADERO\03 Oferta, Propuesta de Valor\Productos\Subproductos.PNG"/>
            <p:cNvPicPr/>
            <p:nvPr/>
          </p:nvPicPr>
          <p:blipFill>
            <a:blip r:embed="rId8">
              <a:extLst>
                <a:ext uri="{28A0092B-C50C-407E-A947-70E740481C1C}">
                  <a14:useLocalDpi xmlns:a14="http://schemas.microsoft.com/office/drawing/2010/main" val="0"/>
                </a:ext>
              </a:extLst>
            </a:blip>
            <a:srcRect/>
            <a:stretch>
              <a:fillRect/>
            </a:stretch>
          </p:blipFill>
          <p:spPr bwMode="auto">
            <a:xfrm>
              <a:off x="4932041" y="4602996"/>
              <a:ext cx="2974082" cy="1695450"/>
            </a:xfrm>
            <a:prstGeom prst="rect">
              <a:avLst/>
            </a:prstGeom>
            <a:noFill/>
            <a:ln>
              <a:solidFill>
                <a:sysClr val="windowText" lastClr="000000"/>
              </a:solidFill>
            </a:ln>
          </p:spPr>
        </p:pic>
      </p:grpSp>
      <p:sp>
        <p:nvSpPr>
          <p:cNvPr id="16" name="15 Botón de acción: Comienzo">
            <a:hlinkClick r:id="rId9" action="ppaction://hlinksldjump" highlightClick="1"/>
          </p:cNvPr>
          <p:cNvSpPr/>
          <p:nvPr/>
        </p:nvSpPr>
        <p:spPr>
          <a:xfrm>
            <a:off x="30567" y="6323590"/>
            <a:ext cx="720080" cy="4046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40134896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Canales de Distribución</a:t>
            </a:r>
            <a:endParaRPr lang="es-AR" dirty="0"/>
          </a:p>
        </p:txBody>
      </p:sp>
      <p:sp>
        <p:nvSpPr>
          <p:cNvPr id="8" name="12 Marcador de contenido"/>
          <p:cNvSpPr>
            <a:spLocks noGrp="1"/>
          </p:cNvSpPr>
          <p:nvPr>
            <p:ph idx="1"/>
          </p:nvPr>
        </p:nvSpPr>
        <p:spPr>
          <a:xfrm>
            <a:off x="478603" y="4221088"/>
            <a:ext cx="8352928" cy="2088232"/>
          </a:xfrm>
          <a:ln w="19050" cmpd="sng">
            <a:solidFill>
              <a:srgbClr val="00B050"/>
            </a:solidFill>
          </a:ln>
        </p:spPr>
        <p:txBody>
          <a:bodyPr>
            <a:normAutofit/>
          </a:bodyPr>
          <a:lstStyle/>
          <a:p>
            <a:pPr marL="0" indent="0">
              <a:lnSpc>
                <a:spcPct val="80000"/>
              </a:lnSpc>
              <a:spcBef>
                <a:spcPts val="0"/>
              </a:spcBef>
              <a:buNone/>
              <a:defRPr/>
            </a:pPr>
            <a:r>
              <a:rPr lang="es-AR" sz="2000" b="1" u="sng" dirty="0" smtClean="0"/>
              <a:t>Análisis:</a:t>
            </a:r>
          </a:p>
          <a:p>
            <a:pPr marL="0" indent="0">
              <a:lnSpc>
                <a:spcPct val="80000"/>
              </a:lnSpc>
              <a:spcBef>
                <a:spcPts val="0"/>
              </a:spcBef>
              <a:buNone/>
              <a:defRPr/>
            </a:pPr>
            <a:endParaRPr lang="es-AR" sz="2000" b="1" u="sng" dirty="0" smtClean="0"/>
          </a:p>
          <a:p>
            <a:pPr>
              <a:lnSpc>
                <a:spcPct val="80000"/>
              </a:lnSpc>
              <a:spcBef>
                <a:spcPts val="0"/>
              </a:spcBef>
              <a:buFont typeface="Wingdings" panose="05000000000000000000" pitchFamily="2" charset="2"/>
              <a:buChar char="ü"/>
              <a:defRPr/>
            </a:pPr>
            <a:r>
              <a:rPr lang="es-AR" sz="1800" dirty="0"/>
              <a:t>El canal de distribución más tradicional son los corralones de </a:t>
            </a:r>
            <a:r>
              <a:rPr lang="es-AR" sz="1800" dirty="0" smtClean="0"/>
              <a:t>madera. </a:t>
            </a:r>
            <a:r>
              <a:rPr lang="es-AR" sz="1800" dirty="0"/>
              <a:t>Estos centros compran directamente a los </a:t>
            </a:r>
            <a:r>
              <a:rPr lang="es-AR" sz="1800" dirty="0" smtClean="0"/>
              <a:t>productores</a:t>
            </a:r>
          </a:p>
          <a:p>
            <a:pPr>
              <a:lnSpc>
                <a:spcPct val="80000"/>
              </a:lnSpc>
              <a:spcBef>
                <a:spcPts val="0"/>
              </a:spcBef>
              <a:buFont typeface="Wingdings" panose="05000000000000000000" pitchFamily="2" charset="2"/>
              <a:buChar char="ü"/>
              <a:defRPr/>
            </a:pPr>
            <a:r>
              <a:rPr lang="es-AR" sz="1800" dirty="0"/>
              <a:t>Los grandes centros de distribución </a:t>
            </a:r>
            <a:r>
              <a:rPr lang="es-AR" sz="1800" dirty="0" smtClean="0"/>
              <a:t>están </a:t>
            </a:r>
            <a:r>
              <a:rPr lang="es-AR" sz="1800" dirty="0"/>
              <a:t>ubicados en ciudades, donde </a:t>
            </a:r>
            <a:r>
              <a:rPr lang="es-AR" sz="1800" b="1" dirty="0"/>
              <a:t>atienden tanto ventas profesionales como a distribuidores </a:t>
            </a:r>
            <a:r>
              <a:rPr lang="es-AR" sz="1800" b="1" dirty="0" smtClean="0"/>
              <a:t>locales</a:t>
            </a:r>
          </a:p>
          <a:p>
            <a:pPr>
              <a:lnSpc>
                <a:spcPct val="80000"/>
              </a:lnSpc>
              <a:spcBef>
                <a:spcPts val="0"/>
              </a:spcBef>
              <a:buFont typeface="Wingdings" panose="05000000000000000000" pitchFamily="2" charset="2"/>
              <a:buChar char="ü"/>
              <a:defRPr/>
            </a:pPr>
            <a:r>
              <a:rPr lang="es-AR" sz="1800" dirty="0"/>
              <a:t>Un canal más moderno y en </a:t>
            </a:r>
            <a:r>
              <a:rPr lang="es-AR" sz="1800" dirty="0" smtClean="0"/>
              <a:t>crecimiento </a:t>
            </a:r>
            <a:r>
              <a:rPr lang="es-AR" sz="1800" dirty="0"/>
              <a:t>son los </a:t>
            </a:r>
            <a:r>
              <a:rPr lang="es-AR" sz="1800" b="1" dirty="0"/>
              <a:t>supermercados de materiales para atención al público minorista y pequeños contratistas </a:t>
            </a:r>
            <a:r>
              <a:rPr lang="es-AR" sz="1800" b="1" dirty="0" smtClean="0"/>
              <a:t>locales</a:t>
            </a:r>
            <a:r>
              <a:rPr lang="es-AR" sz="1800" dirty="0"/>
              <a:t> </a:t>
            </a:r>
            <a:r>
              <a:rPr lang="es-AR" sz="1800" dirty="0" smtClean="0"/>
              <a:t>(Ej. EASY)</a:t>
            </a:r>
            <a:endParaRPr lang="es-AR" sz="1800"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25</a:t>
            </a:fld>
            <a:endParaRPr lang="es-AR"/>
          </a:p>
        </p:txBody>
      </p:sp>
      <p:graphicFrame>
        <p:nvGraphicFramePr>
          <p:cNvPr id="6" name="5 Diagrama"/>
          <p:cNvGraphicFramePr/>
          <p:nvPr>
            <p:extLst>
              <p:ext uri="{D42A27DB-BD31-4B8C-83A1-F6EECF244321}">
                <p14:modId xmlns:p14="http://schemas.microsoft.com/office/powerpoint/2010/main" val="448064849"/>
              </p:ext>
            </p:extLst>
          </p:nvPr>
        </p:nvGraphicFramePr>
        <p:xfrm>
          <a:off x="683568" y="1484784"/>
          <a:ext cx="8136904" cy="11334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6 Diagrama"/>
          <p:cNvGraphicFramePr/>
          <p:nvPr>
            <p:extLst>
              <p:ext uri="{D42A27DB-BD31-4B8C-83A1-F6EECF244321}">
                <p14:modId xmlns:p14="http://schemas.microsoft.com/office/powerpoint/2010/main" val="429969891"/>
              </p:ext>
            </p:extLst>
          </p:nvPr>
        </p:nvGraphicFramePr>
        <p:xfrm>
          <a:off x="683568" y="2781300"/>
          <a:ext cx="8208912" cy="1295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0" name="9 Botón de acción: Comienzo">
            <a:hlinkClick r:id="rId12" action="ppaction://hlinksldjump" highlightClick="1"/>
          </p:cNvPr>
          <p:cNvSpPr/>
          <p:nvPr/>
        </p:nvSpPr>
        <p:spPr>
          <a:xfrm>
            <a:off x="0" y="6453336"/>
            <a:ext cx="720080" cy="4046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5930971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a:spLocks noGrp="1"/>
          </p:cNvSpPr>
          <p:nvPr>
            <p:ph type="title"/>
          </p:nvPr>
        </p:nvSpPr>
        <p:spPr>
          <a:xfrm>
            <a:off x="493204" y="332656"/>
            <a:ext cx="8229600" cy="634082"/>
          </a:xfrm>
        </p:spPr>
        <p:txBody>
          <a:bodyPr>
            <a:noAutofit/>
          </a:bodyPr>
          <a:lstStyle/>
          <a:p>
            <a:r>
              <a:rPr lang="es-AR" sz="3900" dirty="0" smtClean="0"/>
              <a:t>Precio (1/2)</a:t>
            </a:r>
          </a:p>
        </p:txBody>
      </p:sp>
      <p:sp>
        <p:nvSpPr>
          <p:cNvPr id="15" name="12 Marcador de contenido"/>
          <p:cNvSpPr>
            <a:spLocks noGrp="1"/>
          </p:cNvSpPr>
          <p:nvPr>
            <p:ph idx="1"/>
          </p:nvPr>
        </p:nvSpPr>
        <p:spPr>
          <a:xfrm>
            <a:off x="478603" y="4797152"/>
            <a:ext cx="8352928" cy="1512168"/>
          </a:xfrm>
          <a:ln w="19050" cmpd="sng">
            <a:solidFill>
              <a:srgbClr val="00B050"/>
            </a:solidFill>
          </a:ln>
        </p:spPr>
        <p:txBody>
          <a:bodyPr>
            <a:normAutofit/>
          </a:bodyPr>
          <a:lstStyle/>
          <a:p>
            <a:pPr marL="0" indent="0">
              <a:lnSpc>
                <a:spcPct val="80000"/>
              </a:lnSpc>
              <a:spcBef>
                <a:spcPts val="0"/>
              </a:spcBef>
              <a:buNone/>
              <a:defRPr/>
            </a:pPr>
            <a:r>
              <a:rPr lang="es-AR" sz="2000" b="1" u="sng" dirty="0" smtClean="0"/>
              <a:t>Análisis:</a:t>
            </a:r>
          </a:p>
          <a:p>
            <a:pPr>
              <a:lnSpc>
                <a:spcPct val="80000"/>
              </a:lnSpc>
              <a:spcBef>
                <a:spcPts val="0"/>
              </a:spcBef>
              <a:buFont typeface="Wingdings" panose="05000000000000000000" pitchFamily="2" charset="2"/>
              <a:buChar char="ü"/>
              <a:defRPr/>
            </a:pPr>
            <a:r>
              <a:rPr lang="es-AR" sz="1800" dirty="0" smtClean="0"/>
              <a:t>El </a:t>
            </a:r>
            <a:r>
              <a:rPr lang="es-AR" sz="1800" dirty="0"/>
              <a:t>precio es una de las variables más decisiva para determinar la rentabilidad de la </a:t>
            </a:r>
            <a:r>
              <a:rPr lang="es-AR" sz="1800" dirty="0" smtClean="0"/>
              <a:t>inversión </a:t>
            </a:r>
          </a:p>
          <a:p>
            <a:pPr>
              <a:lnSpc>
                <a:spcPct val="80000"/>
              </a:lnSpc>
              <a:spcBef>
                <a:spcPts val="0"/>
              </a:spcBef>
              <a:buFont typeface="Wingdings" panose="05000000000000000000" pitchFamily="2" charset="2"/>
              <a:buChar char="ü"/>
              <a:defRPr/>
            </a:pPr>
            <a:r>
              <a:rPr lang="es-AR" sz="1800" i="1" dirty="0" smtClean="0"/>
              <a:t>NO se puede ejercer </a:t>
            </a:r>
            <a:r>
              <a:rPr lang="es-AR" sz="1800" i="1" dirty="0"/>
              <a:t>mucha influencia sobre los niveles de precios en el </a:t>
            </a:r>
            <a:r>
              <a:rPr lang="es-AR" sz="1800" i="1" dirty="0" smtClean="0"/>
              <a:t>mercado</a:t>
            </a:r>
          </a:p>
          <a:p>
            <a:pPr>
              <a:lnSpc>
                <a:spcPct val="90000"/>
              </a:lnSpc>
              <a:spcBef>
                <a:spcPts val="0"/>
              </a:spcBef>
              <a:buFont typeface="Wingdings" panose="05000000000000000000" pitchFamily="2" charset="2"/>
              <a:buChar char="ü"/>
              <a:defRPr/>
            </a:pPr>
            <a:r>
              <a:rPr lang="es-AR" sz="1800" dirty="0" smtClean="0"/>
              <a:t>Uno de los </a:t>
            </a:r>
            <a:r>
              <a:rPr lang="es-AR" sz="1800" dirty="0"/>
              <a:t>principales factores que influyen la decisión de compra por parte de los mayoristas es el precio</a:t>
            </a:r>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26</a:t>
            </a:fld>
            <a:endParaRPr lang="es-AR"/>
          </a:p>
        </p:txBody>
      </p:sp>
      <p:sp>
        <p:nvSpPr>
          <p:cNvPr id="3" name="2 Rectángulo"/>
          <p:cNvSpPr/>
          <p:nvPr/>
        </p:nvSpPr>
        <p:spPr>
          <a:xfrm>
            <a:off x="539552" y="4293096"/>
            <a:ext cx="1978234" cy="369332"/>
          </a:xfrm>
          <a:prstGeom prst="rect">
            <a:avLst/>
          </a:prstGeom>
        </p:spPr>
        <p:txBody>
          <a:bodyPr wrap="none">
            <a:spAutoFit/>
          </a:bodyPr>
          <a:lstStyle/>
          <a:p>
            <a:r>
              <a:rPr lang="es-AR" dirty="0" smtClean="0"/>
              <a:t>Fuente</a:t>
            </a:r>
            <a:r>
              <a:rPr lang="es-AR" dirty="0"/>
              <a:t>: INTA </a:t>
            </a:r>
            <a:r>
              <a:rPr lang="es-AR" dirty="0" smtClean="0"/>
              <a:t>2014</a:t>
            </a:r>
            <a:endParaRPr lang="es-AR" dirty="0"/>
          </a:p>
        </p:txBody>
      </p:sp>
      <p:graphicFrame>
        <p:nvGraphicFramePr>
          <p:cNvPr id="12" name="2 Gráfico"/>
          <p:cNvGraphicFramePr>
            <a:graphicFrameLocks/>
          </p:cNvGraphicFramePr>
          <p:nvPr>
            <p:extLst>
              <p:ext uri="{D42A27DB-BD31-4B8C-83A1-F6EECF244321}">
                <p14:modId xmlns:p14="http://schemas.microsoft.com/office/powerpoint/2010/main" val="34983226"/>
              </p:ext>
            </p:extLst>
          </p:nvPr>
        </p:nvGraphicFramePr>
        <p:xfrm>
          <a:off x="539552" y="1052736"/>
          <a:ext cx="8280920" cy="3600400"/>
        </p:xfrm>
        <a:graphic>
          <a:graphicData uri="http://schemas.openxmlformats.org/drawingml/2006/chart">
            <c:chart xmlns:c="http://schemas.openxmlformats.org/drawingml/2006/chart" xmlns:r="http://schemas.openxmlformats.org/officeDocument/2006/relationships" r:id="rId2"/>
          </a:graphicData>
        </a:graphic>
      </p:graphicFrame>
      <p:grpSp>
        <p:nvGrpSpPr>
          <p:cNvPr id="2" name="1 Grupo"/>
          <p:cNvGrpSpPr/>
          <p:nvPr/>
        </p:nvGrpSpPr>
        <p:grpSpPr>
          <a:xfrm>
            <a:off x="4197509" y="1998929"/>
            <a:ext cx="3383796" cy="1016992"/>
            <a:chOff x="2880102" y="2920504"/>
            <a:chExt cx="3383796" cy="1016992"/>
          </a:xfrm>
        </p:grpSpPr>
        <p:sp>
          <p:nvSpPr>
            <p:cNvPr id="13" name="5 Cerrar llave"/>
            <p:cNvSpPr/>
            <p:nvPr/>
          </p:nvSpPr>
          <p:spPr bwMode="auto">
            <a:xfrm rot="16200000">
              <a:off x="4280462" y="1954060"/>
              <a:ext cx="583076" cy="3383796"/>
            </a:xfrm>
            <a:prstGeom prst="rightBrace">
              <a:avLst>
                <a:gd name="adj1" fmla="val 0"/>
                <a:gd name="adj2" fmla="val 50000"/>
              </a:avLst>
            </a:prstGeom>
            <a:noFill/>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a:p>
          </p:txBody>
        </p:sp>
        <p:sp>
          <p:nvSpPr>
            <p:cNvPr id="14" name="6 CuadroTexto"/>
            <p:cNvSpPr txBox="1"/>
            <p:nvPr/>
          </p:nvSpPr>
          <p:spPr bwMode="auto">
            <a:xfrm>
              <a:off x="3000474" y="2920504"/>
              <a:ext cx="2888933" cy="338997"/>
            </a:xfrm>
            <a:prstGeom prst="rect">
              <a:avLst/>
            </a:prstGeom>
            <a:solidFill>
              <a:schemeClr val="lt1"/>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s-AR" sz="1800" b="1" dirty="0"/>
                <a:t>1era Industrialización</a:t>
              </a:r>
            </a:p>
          </p:txBody>
        </p:sp>
      </p:grpSp>
      <p:sp>
        <p:nvSpPr>
          <p:cNvPr id="17" name="16 Botón de acción: Comienzo">
            <a:hlinkClick r:id="rId3" action="ppaction://hlinksldjump" highlightClick="1"/>
          </p:cNvPr>
          <p:cNvSpPr/>
          <p:nvPr/>
        </p:nvSpPr>
        <p:spPr>
          <a:xfrm>
            <a:off x="0" y="6453336"/>
            <a:ext cx="720080" cy="4046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38416705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a:spLocks noGrp="1"/>
          </p:cNvSpPr>
          <p:nvPr>
            <p:ph type="title"/>
          </p:nvPr>
        </p:nvSpPr>
        <p:spPr>
          <a:xfrm>
            <a:off x="467544" y="32405"/>
            <a:ext cx="8229600" cy="634082"/>
          </a:xfrm>
        </p:spPr>
        <p:txBody>
          <a:bodyPr>
            <a:noAutofit/>
          </a:bodyPr>
          <a:lstStyle/>
          <a:p>
            <a:r>
              <a:rPr lang="es-AR" sz="3900" dirty="0" smtClean="0"/>
              <a:t>Precio (2/2)</a:t>
            </a:r>
          </a:p>
        </p:txBody>
      </p:sp>
      <p:sp>
        <p:nvSpPr>
          <p:cNvPr id="13" name="12 Marcador de contenido"/>
          <p:cNvSpPr>
            <a:spLocks noGrp="1"/>
          </p:cNvSpPr>
          <p:nvPr>
            <p:ph idx="1"/>
          </p:nvPr>
        </p:nvSpPr>
        <p:spPr>
          <a:xfrm>
            <a:off x="467544" y="4941168"/>
            <a:ext cx="8496944" cy="1545035"/>
          </a:xfrm>
          <a:ln w="19050">
            <a:solidFill>
              <a:srgbClr val="00B050"/>
            </a:solidFill>
          </a:ln>
        </p:spPr>
        <p:txBody>
          <a:bodyPr>
            <a:normAutofit fontScale="40000" lnSpcReduction="20000"/>
          </a:bodyPr>
          <a:lstStyle/>
          <a:p>
            <a:pPr marL="0" indent="0">
              <a:spcBef>
                <a:spcPts val="0"/>
              </a:spcBef>
              <a:buNone/>
              <a:defRPr/>
            </a:pPr>
            <a:r>
              <a:rPr lang="es-AR" sz="3100" b="1" u="sng" dirty="0" smtClean="0"/>
              <a:t>Análisis:</a:t>
            </a:r>
            <a:endParaRPr lang="es-AR" sz="3100" b="1" u="sng" dirty="0"/>
          </a:p>
          <a:p>
            <a:pPr>
              <a:buFont typeface="Wingdings" panose="05000000000000000000" pitchFamily="2" charset="2"/>
              <a:buChar char="ü"/>
            </a:pPr>
            <a:r>
              <a:rPr lang="es-AR" sz="3500" dirty="0" smtClean="0"/>
              <a:t>Aumento </a:t>
            </a:r>
            <a:r>
              <a:rPr lang="es-AR" sz="3500" dirty="0"/>
              <a:t>aparente del </a:t>
            </a:r>
            <a:r>
              <a:rPr lang="es-AR" sz="3500" dirty="0" smtClean="0"/>
              <a:t>precio en AR$, </a:t>
            </a:r>
            <a:r>
              <a:rPr lang="es-AR" sz="3500" dirty="0"/>
              <a:t>esto se debe a la devaluación de tipo de </a:t>
            </a:r>
            <a:r>
              <a:rPr lang="es-AR" sz="3500" dirty="0" smtClean="0"/>
              <a:t>cambio</a:t>
            </a:r>
          </a:p>
          <a:p>
            <a:pPr>
              <a:buFont typeface="Wingdings" panose="05000000000000000000" pitchFamily="2" charset="2"/>
              <a:buChar char="ü"/>
            </a:pPr>
            <a:r>
              <a:rPr lang="es-AR" sz="3500" dirty="0" smtClean="0"/>
              <a:t>Últimos </a:t>
            </a:r>
            <a:r>
              <a:rPr lang="es-AR" sz="3500" dirty="0"/>
              <a:t>20 años la madera se ha valorizado por encima de la inflación </a:t>
            </a:r>
            <a:r>
              <a:rPr lang="es-AR" sz="3500" dirty="0" smtClean="0"/>
              <a:t>mundial en US$</a:t>
            </a:r>
          </a:p>
          <a:p>
            <a:pPr>
              <a:buFont typeface="Wingdings" panose="05000000000000000000" pitchFamily="2" charset="2"/>
              <a:buChar char="ü"/>
            </a:pPr>
            <a:r>
              <a:rPr lang="es-AR" sz="3600" dirty="0" smtClean="0"/>
              <a:t>Tendencia </a:t>
            </a:r>
            <a:r>
              <a:rPr lang="es-AR" sz="3600" dirty="0"/>
              <a:t>de precios en </a:t>
            </a:r>
            <a:r>
              <a:rPr lang="es-AR" sz="3600" dirty="0" smtClean="0"/>
              <a:t>alza</a:t>
            </a:r>
          </a:p>
          <a:p>
            <a:pPr lvl="1">
              <a:buFont typeface="Wingdings" panose="05000000000000000000" pitchFamily="2" charset="2"/>
              <a:buChar char="§"/>
            </a:pPr>
            <a:r>
              <a:rPr lang="es-AR" sz="3500" dirty="0" smtClean="0"/>
              <a:t>generados </a:t>
            </a:r>
            <a:r>
              <a:rPr lang="es-AR" sz="3500" dirty="0"/>
              <a:t>por el crecimiento global </a:t>
            </a:r>
            <a:r>
              <a:rPr lang="es-AR" sz="3500" dirty="0" smtClean="0"/>
              <a:t>demográfico</a:t>
            </a:r>
          </a:p>
          <a:p>
            <a:pPr lvl="1">
              <a:buFont typeface="Wingdings" panose="05000000000000000000" pitchFamily="2" charset="2"/>
              <a:buChar char="§"/>
            </a:pPr>
            <a:r>
              <a:rPr lang="es-AR" sz="3500" dirty="0" smtClean="0"/>
              <a:t>incremento </a:t>
            </a:r>
            <a:r>
              <a:rPr lang="es-AR" sz="3500" dirty="0"/>
              <a:t>del consumo de productos forestales derivados de la madera por </a:t>
            </a:r>
            <a:r>
              <a:rPr lang="es-AR" sz="3500" dirty="0" smtClean="0"/>
              <a:t>países emergentes</a:t>
            </a:r>
          </a:p>
          <a:p>
            <a:pPr lvl="1">
              <a:buFont typeface="Wingdings" panose="05000000000000000000" pitchFamily="2" charset="2"/>
              <a:buChar char="§"/>
            </a:pPr>
            <a:r>
              <a:rPr lang="es-AR" sz="3500" dirty="0" smtClean="0"/>
              <a:t>aumento </a:t>
            </a:r>
            <a:r>
              <a:rPr lang="es-AR" sz="3500" dirty="0"/>
              <a:t>en las restricciones para la tala de bosques </a:t>
            </a:r>
            <a:r>
              <a:rPr lang="es-AR" sz="3500" dirty="0" smtClean="0"/>
              <a:t>nativos</a:t>
            </a:r>
            <a:endParaRPr lang="es-AR" sz="3500" dirty="0"/>
          </a:p>
          <a:p>
            <a:endParaRPr lang="es-AR" sz="3600" dirty="0"/>
          </a:p>
          <a:p>
            <a:endParaRPr lang="es-AR"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27</a:t>
            </a:fld>
            <a:endParaRPr lang="es-AR"/>
          </a:p>
        </p:txBody>
      </p:sp>
      <p:pic>
        <p:nvPicPr>
          <p:cNvPr id="11" name="10 Imagen" descr="C:\Users\rl0011\Desktop\Roger\LUCAS ROGER\MBA\Tesis\PLAN DE NEGOCIO - ASERRADERO\03 Oferta, Propuesta de Valor\Precios\Precios Exportación.PNG"/>
          <p:cNvPicPr/>
          <p:nvPr/>
        </p:nvPicPr>
        <p:blipFill>
          <a:blip r:embed="rId2">
            <a:extLst>
              <a:ext uri="{28A0092B-C50C-407E-A947-70E740481C1C}">
                <a14:useLocalDpi xmlns:a14="http://schemas.microsoft.com/office/drawing/2010/main" val="0"/>
              </a:ext>
            </a:extLst>
          </a:blip>
          <a:srcRect/>
          <a:stretch>
            <a:fillRect/>
          </a:stretch>
        </p:blipFill>
        <p:spPr bwMode="auto">
          <a:xfrm>
            <a:off x="489123" y="620688"/>
            <a:ext cx="8496944" cy="2016224"/>
          </a:xfrm>
          <a:prstGeom prst="rect">
            <a:avLst/>
          </a:prstGeom>
          <a:noFill/>
          <a:ln>
            <a:noFill/>
          </a:ln>
        </p:spPr>
      </p:pic>
      <p:pic>
        <p:nvPicPr>
          <p:cNvPr id="12" name="11 Imagen" descr="C:\Users\rl0011\Desktop\Roger\LUCAS ROGER\MBA\Tesis\PLAN DE NEGOCIO - ASERRADERO\03 Oferta, Propuesta de Valor\Precios\Precios Exportacion (dolar).PNG"/>
          <p:cNvPicPr/>
          <p:nvPr/>
        </p:nvPicPr>
        <p:blipFill>
          <a:blip r:embed="rId3">
            <a:extLst>
              <a:ext uri="{28A0092B-C50C-407E-A947-70E740481C1C}">
                <a14:useLocalDpi xmlns:a14="http://schemas.microsoft.com/office/drawing/2010/main" val="0"/>
              </a:ext>
            </a:extLst>
          </a:blip>
          <a:srcRect/>
          <a:stretch>
            <a:fillRect/>
          </a:stretch>
        </p:blipFill>
        <p:spPr bwMode="auto">
          <a:xfrm>
            <a:off x="490034" y="2708920"/>
            <a:ext cx="8496944" cy="2232248"/>
          </a:xfrm>
          <a:prstGeom prst="rect">
            <a:avLst/>
          </a:prstGeom>
          <a:noFill/>
          <a:ln>
            <a:noFill/>
          </a:ln>
        </p:spPr>
      </p:pic>
      <p:sp>
        <p:nvSpPr>
          <p:cNvPr id="9" name="8 Botón de acción: Comienzo">
            <a:hlinkClick r:id="rId4" action="ppaction://hlinksldjump" highlightClick="1"/>
          </p:cNvPr>
          <p:cNvSpPr/>
          <p:nvPr/>
        </p:nvSpPr>
        <p:spPr>
          <a:xfrm>
            <a:off x="0" y="6453336"/>
            <a:ext cx="720080" cy="4046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4892881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1 Título"/>
          <p:cNvSpPr>
            <a:spLocks noGrp="1"/>
          </p:cNvSpPr>
          <p:nvPr>
            <p:ph type="title"/>
          </p:nvPr>
        </p:nvSpPr>
        <p:spPr>
          <a:xfrm>
            <a:off x="457200" y="274638"/>
            <a:ext cx="8229600" cy="634082"/>
          </a:xfrm>
        </p:spPr>
        <p:txBody>
          <a:bodyPr>
            <a:normAutofit fontScale="90000"/>
          </a:bodyPr>
          <a:lstStyle/>
          <a:p>
            <a:r>
              <a:rPr lang="es-AR" dirty="0" smtClean="0"/>
              <a:t>El Mercado</a:t>
            </a:r>
            <a:br>
              <a:rPr lang="es-AR" dirty="0" smtClean="0"/>
            </a:br>
            <a:r>
              <a:rPr lang="es-AR" dirty="0" smtClean="0"/>
              <a:t>Tendencias Futuras</a:t>
            </a:r>
            <a:endParaRPr lang="es-AR"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28</a:t>
            </a:fld>
            <a:endParaRPr lang="es-AR"/>
          </a:p>
        </p:txBody>
      </p:sp>
      <p:pic>
        <p:nvPicPr>
          <p:cNvPr id="6" name="5 Imagen" descr="img-sector05"/>
          <p:cNvPicPr/>
          <p:nvPr/>
        </p:nvPicPr>
        <p:blipFill>
          <a:blip r:embed="rId2">
            <a:extLst>
              <a:ext uri="{28A0092B-C50C-407E-A947-70E740481C1C}">
                <a14:useLocalDpi xmlns:a14="http://schemas.microsoft.com/office/drawing/2010/main" val="0"/>
              </a:ext>
            </a:extLst>
          </a:blip>
          <a:srcRect/>
          <a:stretch>
            <a:fillRect/>
          </a:stretch>
        </p:blipFill>
        <p:spPr bwMode="auto">
          <a:xfrm>
            <a:off x="467544" y="1340768"/>
            <a:ext cx="8352928" cy="4896544"/>
          </a:xfrm>
          <a:prstGeom prst="rect">
            <a:avLst/>
          </a:prstGeom>
          <a:noFill/>
          <a:ln>
            <a:noFill/>
          </a:ln>
        </p:spPr>
      </p:pic>
      <p:sp>
        <p:nvSpPr>
          <p:cNvPr id="8" name="7 Botón de acción: Comienzo">
            <a:hlinkClick r:id="rId3" action="ppaction://hlinksldjump" highlightClick="1"/>
          </p:cNvPr>
          <p:cNvSpPr/>
          <p:nvPr/>
        </p:nvSpPr>
        <p:spPr>
          <a:xfrm>
            <a:off x="0" y="6456050"/>
            <a:ext cx="720080" cy="4046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814864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1 Título"/>
          <p:cNvSpPr>
            <a:spLocks noGrp="1"/>
          </p:cNvSpPr>
          <p:nvPr>
            <p:ph type="title"/>
          </p:nvPr>
        </p:nvSpPr>
        <p:spPr>
          <a:xfrm>
            <a:off x="457200" y="274638"/>
            <a:ext cx="8229600" cy="634082"/>
          </a:xfrm>
        </p:spPr>
        <p:txBody>
          <a:bodyPr>
            <a:normAutofit fontScale="90000"/>
          </a:bodyPr>
          <a:lstStyle/>
          <a:p>
            <a:r>
              <a:rPr lang="es-AR" dirty="0" smtClean="0"/>
              <a:t>El Mercado</a:t>
            </a:r>
            <a:endParaRPr lang="es-AR" dirty="0"/>
          </a:p>
        </p:txBody>
      </p:sp>
      <p:sp>
        <p:nvSpPr>
          <p:cNvPr id="8" name="12 Marcador de contenido"/>
          <p:cNvSpPr>
            <a:spLocks noGrp="1"/>
          </p:cNvSpPr>
          <p:nvPr>
            <p:ph idx="1"/>
          </p:nvPr>
        </p:nvSpPr>
        <p:spPr>
          <a:xfrm>
            <a:off x="323528" y="5661248"/>
            <a:ext cx="8352928" cy="720080"/>
          </a:xfrm>
          <a:ln w="19050" cmpd="sng">
            <a:solidFill>
              <a:srgbClr val="00B050"/>
            </a:solidFill>
          </a:ln>
        </p:spPr>
        <p:txBody>
          <a:bodyPr>
            <a:noAutofit/>
          </a:bodyPr>
          <a:lstStyle/>
          <a:p>
            <a:pPr marL="0" indent="0">
              <a:buNone/>
            </a:pPr>
            <a:r>
              <a:rPr lang="es-AR" sz="2000" dirty="0"/>
              <a:t>Serie histórica y proyección de la producción de aserraderos en </a:t>
            </a:r>
            <a:r>
              <a:rPr lang="es-AR" sz="2000" dirty="0" smtClean="0"/>
              <a:t>Argentina </a:t>
            </a:r>
            <a:r>
              <a:rPr lang="es-AR" sz="2000" dirty="0"/>
              <a:t>Datos 1980-2001. Proyección 2002-2030. </a:t>
            </a:r>
            <a:r>
              <a:rPr lang="es-AR" sz="2000" dirty="0" smtClean="0"/>
              <a:t>m3</a:t>
            </a:r>
            <a:endParaRPr lang="es-AR" sz="2000"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29</a:t>
            </a:fld>
            <a:endParaRPr lang="es-AR"/>
          </a:p>
        </p:txBody>
      </p:sp>
      <p:pic>
        <p:nvPicPr>
          <p:cNvPr id="7" name="6 Imagen" descr="http://www.fao.org/docrep/006/j2053s/j2053s-47.gif"/>
          <p:cNvPicPr/>
          <p:nvPr/>
        </p:nvPicPr>
        <p:blipFill>
          <a:blip r:embed="rId2">
            <a:extLst>
              <a:ext uri="{28A0092B-C50C-407E-A947-70E740481C1C}">
                <a14:useLocalDpi xmlns:a14="http://schemas.microsoft.com/office/drawing/2010/main" val="0"/>
              </a:ext>
            </a:extLst>
          </a:blip>
          <a:srcRect/>
          <a:stretch>
            <a:fillRect/>
          </a:stretch>
        </p:blipFill>
        <p:spPr bwMode="auto">
          <a:xfrm>
            <a:off x="251520" y="980371"/>
            <a:ext cx="8568952" cy="4320837"/>
          </a:xfrm>
          <a:prstGeom prst="rect">
            <a:avLst/>
          </a:prstGeom>
          <a:noFill/>
          <a:ln>
            <a:noFill/>
          </a:ln>
        </p:spPr>
      </p:pic>
      <p:sp>
        <p:nvSpPr>
          <p:cNvPr id="9" name="8 Botón de acción: Comienzo">
            <a:hlinkClick r:id="rId3" action="ppaction://hlinksldjump" highlightClick="1"/>
          </p:cNvPr>
          <p:cNvSpPr/>
          <p:nvPr/>
        </p:nvSpPr>
        <p:spPr>
          <a:xfrm>
            <a:off x="-15326" y="6453336"/>
            <a:ext cx="720080" cy="4046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9818736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57200" y="274638"/>
            <a:ext cx="8229600" cy="706090"/>
          </a:xfrm>
        </p:spPr>
        <p:txBody>
          <a:bodyPr>
            <a:normAutofit fontScale="90000"/>
          </a:bodyPr>
          <a:lstStyle/>
          <a:p>
            <a:r>
              <a:rPr lang="es-AR" dirty="0" smtClean="0"/>
              <a:t>Que hacemos…</a:t>
            </a:r>
            <a:endParaRPr lang="es-AR" dirty="0"/>
          </a:p>
        </p:txBody>
      </p:sp>
      <p:sp>
        <p:nvSpPr>
          <p:cNvPr id="3" name="2 Marcador de pie de página"/>
          <p:cNvSpPr>
            <a:spLocks noGrp="1"/>
          </p:cNvSpPr>
          <p:nvPr>
            <p:ph type="ftr" sz="quarter" idx="11"/>
          </p:nvPr>
        </p:nvSpPr>
        <p:spPr/>
        <p:txBody>
          <a:bodyPr/>
          <a:lstStyle/>
          <a:p>
            <a:r>
              <a:rPr lang="es-AR" smtClean="0"/>
              <a:t>Aserradero "Los Primos"</a:t>
            </a:r>
            <a:endParaRPr lang="es-AR"/>
          </a:p>
        </p:txBody>
      </p:sp>
      <p:sp>
        <p:nvSpPr>
          <p:cNvPr id="8" name="7 Marcador de número de diapositiva"/>
          <p:cNvSpPr>
            <a:spLocks noGrp="1"/>
          </p:cNvSpPr>
          <p:nvPr>
            <p:ph type="sldNum" sz="quarter" idx="12"/>
          </p:nvPr>
        </p:nvSpPr>
        <p:spPr/>
        <p:txBody>
          <a:bodyPr/>
          <a:lstStyle/>
          <a:p>
            <a:fld id="{C2C6E9B9-65B2-48B1-B50D-93271AC8DC59}" type="slidenum">
              <a:rPr lang="es-AR" smtClean="0"/>
              <a:t>3</a:t>
            </a:fld>
            <a:endParaRPr lang="es-AR"/>
          </a:p>
        </p:txBody>
      </p:sp>
      <p:pic>
        <p:nvPicPr>
          <p:cNvPr id="7" name="6 Imagen" descr="C:\Users\rl0011\Desktop\Roger\LUCAS ROGER\MBA\Tesis\PLAN DE NEGOCIO - ASERRADERO\03 Oferta, Propuesta de Valor\Cadena de Valor.PNG"/>
          <p:cNvPicPr/>
          <p:nvPr/>
        </p:nvPicPr>
        <p:blipFill>
          <a:blip r:embed="rId3">
            <a:extLst>
              <a:ext uri="{28A0092B-C50C-407E-A947-70E740481C1C}">
                <a14:useLocalDpi xmlns:a14="http://schemas.microsoft.com/office/drawing/2010/main" val="0"/>
              </a:ext>
            </a:extLst>
          </a:blip>
          <a:srcRect/>
          <a:stretch>
            <a:fillRect/>
          </a:stretch>
        </p:blipFill>
        <p:spPr bwMode="auto">
          <a:xfrm>
            <a:off x="370332" y="1052736"/>
            <a:ext cx="8280920" cy="4470258"/>
          </a:xfrm>
          <a:prstGeom prst="rect">
            <a:avLst/>
          </a:prstGeom>
          <a:noFill/>
          <a:ln>
            <a:noFill/>
          </a:ln>
        </p:spPr>
      </p:pic>
      <p:sp>
        <p:nvSpPr>
          <p:cNvPr id="9" name="8 Rectángulo"/>
          <p:cNvSpPr>
            <a:spLocks noChangeArrowheads="1"/>
          </p:cNvSpPr>
          <p:nvPr/>
        </p:nvSpPr>
        <p:spPr bwMode="auto">
          <a:xfrm>
            <a:off x="1763688" y="4533561"/>
            <a:ext cx="1015401" cy="847725"/>
          </a:xfrm>
          <a:prstGeom prst="rect">
            <a:avLst/>
          </a:prstGeom>
          <a:noFill/>
          <a:ln w="38100">
            <a:solidFill>
              <a:schemeClr val="tx2">
                <a:lumMod val="60000"/>
                <a:lumOff val="40000"/>
              </a:schemeClr>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pPr algn="ctr">
              <a:lnSpc>
                <a:spcPct val="115000"/>
              </a:lnSpc>
              <a:spcAft>
                <a:spcPts val="1000"/>
              </a:spcAft>
            </a:pPr>
            <a:r>
              <a:rPr lang="es-AR" sz="900" b="1" dirty="0">
                <a:solidFill>
                  <a:srgbClr val="FF0000"/>
                </a:solidFill>
                <a:effectLst/>
                <a:latin typeface="Calibri"/>
                <a:ea typeface="Calibri"/>
                <a:cs typeface="Times New Roman"/>
              </a:rPr>
              <a:t> </a:t>
            </a:r>
            <a:endParaRPr lang="es-AR" sz="1100" dirty="0">
              <a:effectLst/>
              <a:latin typeface="Calibri"/>
              <a:ea typeface="Calibri"/>
              <a:cs typeface="Times New Roman"/>
            </a:endParaRPr>
          </a:p>
          <a:p>
            <a:pPr algn="ctr">
              <a:lnSpc>
                <a:spcPct val="115000"/>
              </a:lnSpc>
              <a:spcAft>
                <a:spcPts val="1000"/>
              </a:spcAft>
            </a:pPr>
            <a:r>
              <a:rPr lang="es-AR" sz="900" b="1" dirty="0">
                <a:solidFill>
                  <a:srgbClr val="FF0000"/>
                </a:solidFill>
                <a:effectLst/>
                <a:latin typeface="Calibri"/>
                <a:ea typeface="Calibri"/>
                <a:cs typeface="Times New Roman"/>
              </a:rPr>
              <a:t> </a:t>
            </a:r>
            <a:endParaRPr lang="es-AR" sz="1100" dirty="0">
              <a:effectLst/>
              <a:latin typeface="Calibri"/>
              <a:ea typeface="Calibri"/>
              <a:cs typeface="Times New Roman"/>
            </a:endParaRPr>
          </a:p>
          <a:p>
            <a:pPr algn="ctr">
              <a:lnSpc>
                <a:spcPct val="115000"/>
              </a:lnSpc>
              <a:spcAft>
                <a:spcPts val="1000"/>
              </a:spcAft>
            </a:pPr>
            <a:r>
              <a:rPr lang="es-AR" sz="1050" b="1" dirty="0">
                <a:solidFill>
                  <a:srgbClr val="FF0000"/>
                </a:solidFill>
                <a:effectLst/>
                <a:latin typeface="Calibri"/>
                <a:ea typeface="Calibri"/>
                <a:cs typeface="Times New Roman"/>
              </a:rPr>
              <a:t>Actual</a:t>
            </a:r>
            <a:endParaRPr lang="es-AR" sz="1400" dirty="0">
              <a:effectLst/>
              <a:latin typeface="Calibri"/>
              <a:ea typeface="Calibri"/>
              <a:cs typeface="Times New Roman"/>
            </a:endParaRPr>
          </a:p>
        </p:txBody>
      </p:sp>
      <p:sp>
        <p:nvSpPr>
          <p:cNvPr id="13" name="12 Marcador de contenido"/>
          <p:cNvSpPr>
            <a:spLocks noGrp="1"/>
          </p:cNvSpPr>
          <p:nvPr>
            <p:ph idx="1"/>
          </p:nvPr>
        </p:nvSpPr>
        <p:spPr>
          <a:xfrm>
            <a:off x="386713" y="5805264"/>
            <a:ext cx="8352928" cy="576064"/>
          </a:xfrm>
          <a:ln w="19050" cmpd="sng">
            <a:solidFill>
              <a:schemeClr val="tx2">
                <a:lumMod val="60000"/>
                <a:lumOff val="40000"/>
              </a:schemeClr>
            </a:solidFill>
          </a:ln>
        </p:spPr>
        <p:txBody>
          <a:bodyPr>
            <a:noAutofit/>
          </a:bodyPr>
          <a:lstStyle/>
          <a:p>
            <a:pPr marL="0" indent="0" algn="ctr">
              <a:buNone/>
            </a:pPr>
            <a:r>
              <a:rPr lang="es-AR" sz="1800" b="1" i="1" dirty="0" smtClean="0"/>
              <a:t>Negocio Actual: Producción de rollizos de madera de eucalipto en la provincia de Entre Ríos</a:t>
            </a:r>
            <a:endParaRPr lang="es-AR" sz="1800" b="1" i="1" dirty="0"/>
          </a:p>
        </p:txBody>
      </p:sp>
    </p:spTree>
    <p:extLst>
      <p:ext uri="{BB962C8B-B14F-4D97-AF65-F5344CB8AC3E}">
        <p14:creationId xmlns:p14="http://schemas.microsoft.com/office/powerpoint/2010/main" val="254834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bg/>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uiExpand="1"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457200" y="274638"/>
            <a:ext cx="8229600" cy="634082"/>
          </a:xfrm>
        </p:spPr>
        <p:txBody>
          <a:bodyPr>
            <a:normAutofit fontScale="90000"/>
          </a:bodyPr>
          <a:lstStyle/>
          <a:p>
            <a:r>
              <a:rPr lang="es-AR" dirty="0" smtClean="0"/>
              <a:t>Promoción</a:t>
            </a:r>
            <a:endParaRPr lang="es-AR"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30</a:t>
            </a:fld>
            <a:endParaRPr lang="es-AR"/>
          </a:p>
        </p:txBody>
      </p:sp>
      <p:sp>
        <p:nvSpPr>
          <p:cNvPr id="3" name="2 Rectángulo"/>
          <p:cNvSpPr/>
          <p:nvPr/>
        </p:nvSpPr>
        <p:spPr>
          <a:xfrm>
            <a:off x="539552" y="2593017"/>
            <a:ext cx="8317432" cy="4062651"/>
          </a:xfrm>
          <a:prstGeom prst="rect">
            <a:avLst/>
          </a:prstGeom>
        </p:spPr>
        <p:txBody>
          <a:bodyPr wrap="square">
            <a:spAutoFit/>
          </a:bodyPr>
          <a:lstStyle/>
          <a:p>
            <a:pPr marL="285750" lvl="0" indent="-285750">
              <a:buFont typeface="Wingdings" panose="05000000000000000000" pitchFamily="2" charset="2"/>
              <a:buChar char="ü"/>
            </a:pPr>
            <a:r>
              <a:rPr lang="es-AR" dirty="0"/>
              <a:t>Participación de revistas del segmento profesional para constructoras (EJ: Guía de la industria</a:t>
            </a:r>
            <a:r>
              <a:rPr lang="es-AR" dirty="0" smtClean="0"/>
              <a:t>)</a:t>
            </a:r>
          </a:p>
          <a:p>
            <a:pPr marL="285750" lvl="0" indent="-285750">
              <a:buFont typeface="Wingdings" panose="05000000000000000000" pitchFamily="2" charset="2"/>
              <a:buChar char="ü"/>
            </a:pPr>
            <a:endParaRPr lang="es-AR" dirty="0"/>
          </a:p>
          <a:p>
            <a:pPr marL="285750" lvl="0" indent="-285750">
              <a:buFont typeface="Wingdings" panose="05000000000000000000" pitchFamily="2" charset="2"/>
              <a:buChar char="ü"/>
            </a:pPr>
            <a:r>
              <a:rPr lang="es-AR" dirty="0"/>
              <a:t>Participación de revistas del segmento profesional para ingenieros y </a:t>
            </a:r>
            <a:r>
              <a:rPr lang="es-AR" dirty="0" smtClean="0"/>
              <a:t>arquitectos</a:t>
            </a:r>
          </a:p>
          <a:p>
            <a:pPr marL="285750" lvl="0" indent="-285750">
              <a:buFont typeface="Wingdings" panose="05000000000000000000" pitchFamily="2" charset="2"/>
              <a:buChar char="ü"/>
            </a:pPr>
            <a:endParaRPr lang="es-AR" dirty="0"/>
          </a:p>
          <a:p>
            <a:pPr marL="285750" indent="-285750">
              <a:buFont typeface="Wingdings" panose="05000000000000000000" pitchFamily="2" charset="2"/>
              <a:buChar char="ü"/>
            </a:pPr>
            <a:r>
              <a:rPr lang="es-AR" dirty="0"/>
              <a:t>Avisos publicitarios en revistas de Industria Forestal de la región y el país (</a:t>
            </a:r>
            <a:r>
              <a:rPr lang="es-AR" dirty="0" err="1"/>
              <a:t>Ej</a:t>
            </a:r>
            <a:r>
              <a:rPr lang="es-AR" dirty="0"/>
              <a:t>: Revista online de CADAMDA: "Construir en </a:t>
            </a:r>
            <a:r>
              <a:rPr lang="es-AR" dirty="0" smtClean="0"/>
              <a:t>madera”</a:t>
            </a:r>
          </a:p>
          <a:p>
            <a:r>
              <a:rPr lang="es-AR" dirty="0"/>
              <a:t> </a:t>
            </a:r>
          </a:p>
          <a:p>
            <a:pPr marL="285750" lvl="0" indent="-285750">
              <a:buFont typeface="Wingdings" panose="05000000000000000000" pitchFamily="2" charset="2"/>
              <a:buChar char="ü"/>
            </a:pPr>
            <a:r>
              <a:rPr lang="es-AR" dirty="0"/>
              <a:t>Participación de ferias y exposiciones locales del </a:t>
            </a:r>
            <a:r>
              <a:rPr lang="es-AR" dirty="0" smtClean="0"/>
              <a:t>rubro</a:t>
            </a:r>
          </a:p>
          <a:p>
            <a:pPr marL="285750" lvl="0" indent="-285750">
              <a:buFont typeface="Wingdings" panose="05000000000000000000" pitchFamily="2" charset="2"/>
              <a:buChar char="ü"/>
            </a:pPr>
            <a:endParaRPr lang="es-AR" dirty="0"/>
          </a:p>
          <a:p>
            <a:pPr marL="285750" lvl="0" indent="-285750">
              <a:buFont typeface="Wingdings" panose="05000000000000000000" pitchFamily="2" charset="2"/>
              <a:buChar char="ü"/>
            </a:pPr>
            <a:r>
              <a:rPr lang="es-AR" dirty="0"/>
              <a:t>En caso de tener crecimiento en el negocio se prevé también participación de ferias y exposiciones regionales y nacionales del rubro (</a:t>
            </a:r>
            <a:r>
              <a:rPr lang="es-AR" dirty="0" err="1"/>
              <a:t>Ej</a:t>
            </a:r>
            <a:r>
              <a:rPr lang="es-AR" dirty="0"/>
              <a:t>: FITECMA – Feria Internacional de Madera y Tecnología)</a:t>
            </a:r>
          </a:p>
          <a:p>
            <a:pPr marL="285750" indent="-285750">
              <a:buFont typeface="Wingdings" panose="05000000000000000000" pitchFamily="2" charset="2"/>
              <a:buChar char="ü"/>
            </a:pPr>
            <a:endParaRPr lang="es-AR" sz="2400" dirty="0"/>
          </a:p>
        </p:txBody>
      </p:sp>
      <p:graphicFrame>
        <p:nvGraphicFramePr>
          <p:cNvPr id="2" name="1 Tabla"/>
          <p:cNvGraphicFramePr>
            <a:graphicFrameLocks noGrp="1"/>
          </p:cNvGraphicFramePr>
          <p:nvPr>
            <p:extLst>
              <p:ext uri="{D42A27DB-BD31-4B8C-83A1-F6EECF244321}">
                <p14:modId xmlns:p14="http://schemas.microsoft.com/office/powerpoint/2010/main" val="1595741865"/>
              </p:ext>
            </p:extLst>
          </p:nvPr>
        </p:nvGraphicFramePr>
        <p:xfrm>
          <a:off x="539552" y="908720"/>
          <a:ext cx="8317432" cy="1542288"/>
        </p:xfrm>
        <a:graphic>
          <a:graphicData uri="http://schemas.openxmlformats.org/drawingml/2006/table">
            <a:tbl>
              <a:tblPr firstRow="1" firstCol="1" bandRow="1">
                <a:tableStyleId>{5C22544A-7EE6-4342-B048-85BDC9FD1C3A}</a:tableStyleId>
              </a:tblPr>
              <a:tblGrid>
                <a:gridCol w="3458028"/>
                <a:gridCol w="3619533"/>
                <a:gridCol w="1239871"/>
              </a:tblGrid>
              <a:tr h="190500">
                <a:tc gridSpan="3">
                  <a:txBody>
                    <a:bodyPr/>
                    <a:lstStyle/>
                    <a:p>
                      <a:pPr algn="ctr">
                        <a:lnSpc>
                          <a:spcPct val="115000"/>
                        </a:lnSpc>
                        <a:spcAft>
                          <a:spcPts val="1000"/>
                        </a:spcAft>
                      </a:pPr>
                      <a:r>
                        <a:rPr lang="es-AR" sz="2400" dirty="0">
                          <a:effectLst/>
                        </a:rPr>
                        <a:t>Promoción</a:t>
                      </a:r>
                      <a:endParaRPr lang="es-AR" sz="1600" dirty="0">
                        <a:effectLst/>
                        <a:latin typeface="Calibri"/>
                        <a:ea typeface="Calibri"/>
                        <a:cs typeface="Times New Roman"/>
                      </a:endParaRPr>
                    </a:p>
                  </a:txBody>
                  <a:tcPr marL="44450" marR="44450" marT="0" marB="0"/>
                </a:tc>
                <a:tc hMerge="1">
                  <a:txBody>
                    <a:bodyPr/>
                    <a:lstStyle/>
                    <a:p>
                      <a:endParaRPr lang="es-AR"/>
                    </a:p>
                  </a:txBody>
                  <a:tcPr/>
                </a:tc>
                <a:tc hMerge="1">
                  <a:txBody>
                    <a:bodyPr/>
                    <a:lstStyle/>
                    <a:p>
                      <a:endParaRPr lang="es-AR"/>
                    </a:p>
                  </a:txBody>
                  <a:tcPr/>
                </a:tc>
              </a:tr>
              <a:tr h="190500">
                <a:tc rowSpan="4">
                  <a:txBody>
                    <a:bodyPr/>
                    <a:lstStyle/>
                    <a:p>
                      <a:pPr algn="ctr">
                        <a:lnSpc>
                          <a:spcPct val="115000"/>
                        </a:lnSpc>
                        <a:spcAft>
                          <a:spcPts val="1000"/>
                        </a:spcAft>
                      </a:pPr>
                      <a:r>
                        <a:rPr lang="es-AR" sz="2000" dirty="0">
                          <a:effectLst/>
                        </a:rPr>
                        <a:t>Madera </a:t>
                      </a:r>
                      <a:r>
                        <a:rPr lang="es-AR" sz="2000" dirty="0" smtClean="0">
                          <a:effectLst/>
                        </a:rPr>
                        <a:t>aserrada</a:t>
                      </a:r>
                    </a:p>
                    <a:p>
                      <a:pPr algn="ctr">
                        <a:lnSpc>
                          <a:spcPct val="115000"/>
                        </a:lnSpc>
                        <a:spcAft>
                          <a:spcPts val="1000"/>
                        </a:spcAft>
                      </a:pPr>
                      <a:r>
                        <a:rPr lang="es-AR" sz="2000" dirty="0" smtClean="0">
                          <a:effectLst/>
                        </a:rPr>
                        <a:t> (descuentos)</a:t>
                      </a:r>
                      <a:endParaRPr lang="es-AR" sz="2000" dirty="0">
                        <a:effectLst/>
                        <a:latin typeface="Calibri"/>
                        <a:ea typeface="Calibri"/>
                        <a:cs typeface="Times New Roman"/>
                      </a:endParaRPr>
                    </a:p>
                  </a:txBody>
                  <a:tcPr marL="44450" marR="44450" marT="0" marB="0" anchor="ctr"/>
                </a:tc>
                <a:tc>
                  <a:txBody>
                    <a:bodyPr/>
                    <a:lstStyle/>
                    <a:p>
                      <a:pPr>
                        <a:lnSpc>
                          <a:spcPct val="115000"/>
                        </a:lnSpc>
                        <a:spcAft>
                          <a:spcPts val="1000"/>
                        </a:spcAft>
                      </a:pPr>
                      <a:r>
                        <a:rPr lang="es-AR" sz="1600">
                          <a:effectLst/>
                        </a:rPr>
                        <a:t>Eucalipto 1" (Tabla estándar verde) </a:t>
                      </a:r>
                      <a:endParaRPr lang="es-AR" sz="1600">
                        <a:effectLst/>
                        <a:latin typeface="Calibri"/>
                        <a:ea typeface="Calibri"/>
                        <a:cs typeface="Times New Roman"/>
                      </a:endParaRPr>
                    </a:p>
                  </a:txBody>
                  <a:tcPr marL="44450" marR="44450" marT="0" marB="0" anchor="b"/>
                </a:tc>
                <a:tc>
                  <a:txBody>
                    <a:bodyPr/>
                    <a:lstStyle/>
                    <a:p>
                      <a:pPr algn="ctr">
                        <a:lnSpc>
                          <a:spcPct val="115000"/>
                        </a:lnSpc>
                        <a:spcAft>
                          <a:spcPts val="1000"/>
                        </a:spcAft>
                      </a:pPr>
                      <a:r>
                        <a:rPr lang="es-AR" sz="1600">
                          <a:effectLst/>
                        </a:rPr>
                        <a:t>15%</a:t>
                      </a:r>
                      <a:endParaRPr lang="es-AR" sz="1600">
                        <a:effectLst/>
                        <a:latin typeface="Calibri"/>
                        <a:ea typeface="Calibri"/>
                        <a:cs typeface="Times New Roman"/>
                      </a:endParaRPr>
                    </a:p>
                  </a:txBody>
                  <a:tcPr marL="44450" marR="44450" marT="0" marB="0" anchor="b"/>
                </a:tc>
              </a:tr>
              <a:tr h="190500">
                <a:tc vMerge="1">
                  <a:txBody>
                    <a:bodyPr/>
                    <a:lstStyle/>
                    <a:p>
                      <a:endParaRPr lang="es-AR"/>
                    </a:p>
                  </a:txBody>
                  <a:tcPr/>
                </a:tc>
                <a:tc>
                  <a:txBody>
                    <a:bodyPr/>
                    <a:lstStyle/>
                    <a:p>
                      <a:pPr>
                        <a:lnSpc>
                          <a:spcPct val="115000"/>
                        </a:lnSpc>
                        <a:spcAft>
                          <a:spcPts val="1000"/>
                        </a:spcAft>
                      </a:pPr>
                      <a:r>
                        <a:rPr lang="es-AR" sz="1600" dirty="0">
                          <a:effectLst/>
                        </a:rPr>
                        <a:t>Eucalipto 1" (Tabla seca estándar) </a:t>
                      </a:r>
                      <a:endParaRPr lang="es-AR" sz="1600" dirty="0">
                        <a:effectLst/>
                        <a:latin typeface="Calibri"/>
                        <a:ea typeface="Calibri"/>
                        <a:cs typeface="Times New Roman"/>
                      </a:endParaRPr>
                    </a:p>
                  </a:txBody>
                  <a:tcPr marL="44450" marR="44450" marT="0" marB="0" anchor="b"/>
                </a:tc>
                <a:tc>
                  <a:txBody>
                    <a:bodyPr/>
                    <a:lstStyle/>
                    <a:p>
                      <a:pPr algn="ctr">
                        <a:lnSpc>
                          <a:spcPct val="115000"/>
                        </a:lnSpc>
                        <a:spcAft>
                          <a:spcPts val="1000"/>
                        </a:spcAft>
                      </a:pPr>
                      <a:r>
                        <a:rPr lang="es-AR" sz="1600" dirty="0">
                          <a:effectLst/>
                        </a:rPr>
                        <a:t>10%</a:t>
                      </a:r>
                      <a:endParaRPr lang="es-AR" sz="1600" dirty="0">
                        <a:effectLst/>
                        <a:latin typeface="Calibri"/>
                        <a:ea typeface="Calibri"/>
                        <a:cs typeface="Times New Roman"/>
                      </a:endParaRPr>
                    </a:p>
                  </a:txBody>
                  <a:tcPr marL="44450" marR="44450" marT="0" marB="0" anchor="b"/>
                </a:tc>
              </a:tr>
              <a:tr h="190500">
                <a:tc vMerge="1">
                  <a:txBody>
                    <a:bodyPr/>
                    <a:lstStyle/>
                    <a:p>
                      <a:endParaRPr lang="es-AR"/>
                    </a:p>
                  </a:txBody>
                  <a:tcPr/>
                </a:tc>
                <a:tc>
                  <a:txBody>
                    <a:bodyPr/>
                    <a:lstStyle/>
                    <a:p>
                      <a:pPr>
                        <a:lnSpc>
                          <a:spcPct val="115000"/>
                        </a:lnSpc>
                        <a:spcAft>
                          <a:spcPts val="1000"/>
                        </a:spcAft>
                      </a:pPr>
                      <a:r>
                        <a:rPr lang="es-AR" sz="1600" dirty="0">
                          <a:effectLst/>
                        </a:rPr>
                        <a:t>Eucalipto 1" (tabla seca seleccionada) </a:t>
                      </a:r>
                      <a:endParaRPr lang="es-AR" sz="1600" dirty="0">
                        <a:effectLst/>
                        <a:latin typeface="Calibri"/>
                        <a:ea typeface="Calibri"/>
                        <a:cs typeface="Times New Roman"/>
                      </a:endParaRPr>
                    </a:p>
                  </a:txBody>
                  <a:tcPr marL="44450" marR="44450" marT="0" marB="0" anchor="b"/>
                </a:tc>
                <a:tc>
                  <a:txBody>
                    <a:bodyPr/>
                    <a:lstStyle/>
                    <a:p>
                      <a:pPr algn="ctr">
                        <a:lnSpc>
                          <a:spcPct val="115000"/>
                        </a:lnSpc>
                        <a:spcAft>
                          <a:spcPts val="1000"/>
                        </a:spcAft>
                      </a:pPr>
                      <a:r>
                        <a:rPr lang="es-AR" sz="1600">
                          <a:effectLst/>
                        </a:rPr>
                        <a:t>5%</a:t>
                      </a:r>
                      <a:endParaRPr lang="es-AR" sz="1600">
                        <a:effectLst/>
                        <a:latin typeface="Calibri"/>
                        <a:ea typeface="Calibri"/>
                        <a:cs typeface="Times New Roman"/>
                      </a:endParaRPr>
                    </a:p>
                  </a:txBody>
                  <a:tcPr marL="44450" marR="44450" marT="0" marB="0" anchor="b"/>
                </a:tc>
              </a:tr>
              <a:tr h="190500">
                <a:tc vMerge="1">
                  <a:txBody>
                    <a:bodyPr/>
                    <a:lstStyle/>
                    <a:p>
                      <a:endParaRPr lang="es-AR"/>
                    </a:p>
                  </a:txBody>
                  <a:tcPr/>
                </a:tc>
                <a:tc>
                  <a:txBody>
                    <a:bodyPr/>
                    <a:lstStyle/>
                    <a:p>
                      <a:pPr>
                        <a:lnSpc>
                          <a:spcPct val="115000"/>
                        </a:lnSpc>
                        <a:spcAft>
                          <a:spcPts val="1000"/>
                        </a:spcAft>
                      </a:pPr>
                      <a:r>
                        <a:rPr lang="es-AR" sz="1600" dirty="0">
                          <a:effectLst/>
                        </a:rPr>
                        <a:t>Eucalipto (Tabla para pallet) </a:t>
                      </a:r>
                      <a:endParaRPr lang="es-AR" sz="1600" dirty="0">
                        <a:effectLst/>
                        <a:latin typeface="Calibri"/>
                        <a:ea typeface="Calibri"/>
                        <a:cs typeface="Times New Roman"/>
                      </a:endParaRPr>
                    </a:p>
                  </a:txBody>
                  <a:tcPr marL="44450" marR="44450" marT="0" marB="0" anchor="b"/>
                </a:tc>
                <a:tc>
                  <a:txBody>
                    <a:bodyPr/>
                    <a:lstStyle/>
                    <a:p>
                      <a:pPr algn="ctr">
                        <a:lnSpc>
                          <a:spcPct val="115000"/>
                        </a:lnSpc>
                        <a:spcAft>
                          <a:spcPts val="1000"/>
                        </a:spcAft>
                      </a:pPr>
                      <a:r>
                        <a:rPr lang="es-AR" sz="1600" dirty="0">
                          <a:effectLst/>
                        </a:rPr>
                        <a:t>5%</a:t>
                      </a:r>
                      <a:endParaRPr lang="es-AR" sz="1600" dirty="0">
                        <a:effectLst/>
                        <a:latin typeface="Calibri"/>
                        <a:ea typeface="Calibri"/>
                        <a:cs typeface="Times New Roman"/>
                      </a:endParaRPr>
                    </a:p>
                  </a:txBody>
                  <a:tcPr marL="44450" marR="44450" marT="0" marB="0" anchor="b"/>
                </a:tc>
              </a:tr>
            </a:tbl>
          </a:graphicData>
        </a:graphic>
      </p:graphicFrame>
      <p:sp>
        <p:nvSpPr>
          <p:cNvPr id="8" name="7 Botón de acción: Comienzo">
            <a:hlinkClick r:id="rId2" action="ppaction://hlinksldjump" highlightClick="1"/>
          </p:cNvPr>
          <p:cNvSpPr/>
          <p:nvPr/>
        </p:nvSpPr>
        <p:spPr>
          <a:xfrm>
            <a:off x="0" y="6483345"/>
            <a:ext cx="720080" cy="4046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12230693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457200" y="274638"/>
            <a:ext cx="8229600" cy="634082"/>
          </a:xfrm>
        </p:spPr>
        <p:txBody>
          <a:bodyPr>
            <a:normAutofit fontScale="90000"/>
          </a:bodyPr>
          <a:lstStyle/>
          <a:p>
            <a:r>
              <a:rPr lang="es-AR" dirty="0" smtClean="0"/>
              <a:t>Plan Organizacional</a:t>
            </a:r>
            <a:endParaRPr lang="es-AR"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31</a:t>
            </a:fld>
            <a:endParaRPr lang="es-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087730"/>
            <a:ext cx="7683192" cy="4933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00005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457200" y="274638"/>
            <a:ext cx="8229600" cy="634082"/>
          </a:xfrm>
        </p:spPr>
        <p:txBody>
          <a:bodyPr>
            <a:normAutofit fontScale="90000"/>
          </a:bodyPr>
          <a:lstStyle/>
          <a:p>
            <a:r>
              <a:rPr lang="es-AR" dirty="0" smtClean="0"/>
              <a:t>Valuación &amp; Capitalización</a:t>
            </a:r>
            <a:endParaRPr lang="es-AR"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32</a:t>
            </a:fld>
            <a:endParaRPr lang="es-AR"/>
          </a:p>
        </p:txBody>
      </p:sp>
      <p:sp>
        <p:nvSpPr>
          <p:cNvPr id="2" name="1 Botón de acción: Información">
            <a:hlinkClick r:id="rId2" action="ppaction://hlinkfile" highlightClick="1"/>
          </p:cNvPr>
          <p:cNvSpPr/>
          <p:nvPr/>
        </p:nvSpPr>
        <p:spPr>
          <a:xfrm>
            <a:off x="3635896" y="2636912"/>
            <a:ext cx="2016224" cy="144016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314574279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457200" y="274638"/>
            <a:ext cx="8229600" cy="634082"/>
          </a:xfrm>
        </p:spPr>
        <p:txBody>
          <a:bodyPr>
            <a:normAutofit fontScale="90000"/>
          </a:bodyPr>
          <a:lstStyle/>
          <a:p>
            <a:r>
              <a:rPr lang="es-AR" dirty="0" smtClean="0"/>
              <a:t>Análisis de Sensibilidad</a:t>
            </a:r>
            <a:endParaRPr lang="es-AR"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33</a:t>
            </a:fld>
            <a:endParaRPr lang="es-AR"/>
          </a:p>
        </p:txBody>
      </p:sp>
      <p:graphicFrame>
        <p:nvGraphicFramePr>
          <p:cNvPr id="11" name="10 Gráfico"/>
          <p:cNvGraphicFramePr/>
          <p:nvPr>
            <p:extLst>
              <p:ext uri="{D42A27DB-BD31-4B8C-83A1-F6EECF244321}">
                <p14:modId xmlns:p14="http://schemas.microsoft.com/office/powerpoint/2010/main" val="1845042905"/>
              </p:ext>
            </p:extLst>
          </p:nvPr>
        </p:nvGraphicFramePr>
        <p:xfrm>
          <a:off x="0" y="1052736"/>
          <a:ext cx="4533900" cy="246189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11 Gráfico"/>
          <p:cNvGraphicFramePr/>
          <p:nvPr>
            <p:extLst>
              <p:ext uri="{D42A27DB-BD31-4B8C-83A1-F6EECF244321}">
                <p14:modId xmlns:p14="http://schemas.microsoft.com/office/powerpoint/2010/main" val="1032615546"/>
              </p:ext>
            </p:extLst>
          </p:nvPr>
        </p:nvGraphicFramePr>
        <p:xfrm>
          <a:off x="4751512" y="980728"/>
          <a:ext cx="4392488" cy="27725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12 Gráfico"/>
          <p:cNvGraphicFramePr/>
          <p:nvPr>
            <p:extLst>
              <p:ext uri="{D42A27DB-BD31-4B8C-83A1-F6EECF244321}">
                <p14:modId xmlns:p14="http://schemas.microsoft.com/office/powerpoint/2010/main" val="1286340233"/>
              </p:ext>
            </p:extLst>
          </p:nvPr>
        </p:nvGraphicFramePr>
        <p:xfrm>
          <a:off x="0" y="3717032"/>
          <a:ext cx="5324475" cy="286702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74691459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4988"/>
            <a:ext cx="8229600" cy="1143000"/>
          </a:xfrm>
        </p:spPr>
        <p:txBody>
          <a:bodyPr/>
          <a:lstStyle/>
          <a:p>
            <a:r>
              <a:rPr lang="es-AR" dirty="0" smtClean="0"/>
              <a:t>Conclusiones</a:t>
            </a:r>
            <a:endParaRPr lang="es-AR" dirty="0"/>
          </a:p>
        </p:txBody>
      </p:sp>
      <p:sp>
        <p:nvSpPr>
          <p:cNvPr id="3" name="2 Marcador de contenido"/>
          <p:cNvSpPr>
            <a:spLocks noGrp="1"/>
          </p:cNvSpPr>
          <p:nvPr>
            <p:ph idx="1"/>
          </p:nvPr>
        </p:nvSpPr>
        <p:spPr>
          <a:xfrm>
            <a:off x="457200" y="1052736"/>
            <a:ext cx="8229600" cy="5073427"/>
          </a:xfrm>
        </p:spPr>
        <p:txBody>
          <a:bodyPr>
            <a:normAutofit fontScale="55000" lnSpcReduction="20000"/>
          </a:bodyPr>
          <a:lstStyle/>
          <a:p>
            <a:pPr lvl="0" algn="just">
              <a:buFont typeface="Wingdings" panose="05000000000000000000" pitchFamily="2" charset="2"/>
              <a:buChar char="ü"/>
            </a:pPr>
            <a:r>
              <a:rPr lang="es-AR" dirty="0" smtClean="0"/>
              <a:t>La industria: </a:t>
            </a:r>
            <a:r>
              <a:rPr lang="es-AR" dirty="0"/>
              <a:t>la Argentina actualmente presenta una </a:t>
            </a:r>
            <a:r>
              <a:rPr lang="es-AR" b="1" dirty="0"/>
              <a:t>gran oferta de madera con una escasa capacidad instalada para poder procesarla</a:t>
            </a:r>
            <a:r>
              <a:rPr lang="es-AR" dirty="0"/>
              <a:t>. Este factor hace que la inversión en aserraderos e industrias que agreguen valor a la madera sean </a:t>
            </a:r>
            <a:r>
              <a:rPr lang="es-AR" dirty="0" smtClean="0"/>
              <a:t>bienvenidas</a:t>
            </a:r>
            <a:endParaRPr lang="es-AR" dirty="0"/>
          </a:p>
          <a:p>
            <a:pPr algn="just">
              <a:buFont typeface="Wingdings" panose="05000000000000000000" pitchFamily="2" charset="2"/>
              <a:buChar char="ü"/>
            </a:pPr>
            <a:endParaRPr lang="es-AR" dirty="0"/>
          </a:p>
          <a:p>
            <a:pPr lvl="0" algn="just">
              <a:buFont typeface="Wingdings" panose="05000000000000000000" pitchFamily="2" charset="2"/>
              <a:buChar char="ü"/>
            </a:pPr>
            <a:r>
              <a:rPr lang="es-AR" dirty="0"/>
              <a:t>Al ser una industria muy competitiva en donde las posibilidades de innovación en </a:t>
            </a:r>
            <a:r>
              <a:rPr lang="es-AR" dirty="0" smtClean="0"/>
              <a:t>producto </a:t>
            </a:r>
            <a:r>
              <a:rPr lang="es-AR" dirty="0"/>
              <a:t>es muy acotada, y la competencia no es eficiente en el procesado de la madera, </a:t>
            </a:r>
            <a:r>
              <a:rPr lang="es-AR" b="1" dirty="0" smtClean="0"/>
              <a:t>el </a:t>
            </a:r>
            <a:r>
              <a:rPr lang="es-AR" b="1" dirty="0"/>
              <a:t>factor clave de éxito es </a:t>
            </a:r>
            <a:r>
              <a:rPr lang="es-AR" b="1" dirty="0" smtClean="0"/>
              <a:t>el rendimientos </a:t>
            </a:r>
            <a:r>
              <a:rPr lang="es-AR" b="1" dirty="0"/>
              <a:t>a partir de materia prima de buena calidad y competir por </a:t>
            </a:r>
            <a:r>
              <a:rPr lang="es-AR" b="1" dirty="0" smtClean="0"/>
              <a:t>costo</a:t>
            </a:r>
            <a:endParaRPr lang="es-AR" dirty="0" smtClean="0"/>
          </a:p>
          <a:p>
            <a:pPr marL="0" lvl="0" indent="0" algn="just">
              <a:buNone/>
            </a:pPr>
            <a:endParaRPr lang="es-AR" dirty="0" smtClean="0"/>
          </a:p>
          <a:p>
            <a:pPr lvl="0" algn="just">
              <a:buFont typeface="Wingdings" panose="05000000000000000000" pitchFamily="2" charset="2"/>
              <a:buChar char="ü"/>
            </a:pPr>
            <a:r>
              <a:rPr lang="es-AR" b="1" dirty="0" smtClean="0"/>
              <a:t>La </a:t>
            </a:r>
            <a:r>
              <a:rPr lang="es-AR" b="1" dirty="0"/>
              <a:t>integración vertical de “Los Primos” es un factor de diferenciación </a:t>
            </a:r>
            <a:r>
              <a:rPr lang="es-AR" dirty="0"/>
              <a:t>ya que hoy se cuenta con acceso a madera de muy buena calidad la cual mejoraría el rendimiento del aserradero diferenciándose de la competencia de aserraderos </a:t>
            </a:r>
            <a:r>
              <a:rPr lang="es-AR" dirty="0" smtClean="0"/>
              <a:t>Pymes</a:t>
            </a:r>
          </a:p>
          <a:p>
            <a:pPr lvl="0" algn="just">
              <a:buFont typeface="Wingdings" panose="05000000000000000000" pitchFamily="2" charset="2"/>
              <a:buChar char="ü"/>
            </a:pPr>
            <a:endParaRPr lang="es-AR" dirty="0"/>
          </a:p>
          <a:p>
            <a:pPr algn="just">
              <a:buFont typeface="Wingdings" panose="05000000000000000000" pitchFamily="2" charset="2"/>
              <a:buChar char="ü"/>
            </a:pPr>
            <a:r>
              <a:rPr lang="es-AR" dirty="0" smtClean="0"/>
              <a:t>La </a:t>
            </a:r>
            <a:r>
              <a:rPr lang="es-AR" dirty="0"/>
              <a:t>madera de calidad que posee las plantaciones de Los </a:t>
            </a:r>
            <a:r>
              <a:rPr lang="es-AR" dirty="0" smtClean="0"/>
              <a:t>Primos, </a:t>
            </a:r>
            <a:r>
              <a:rPr lang="es-AR" dirty="0"/>
              <a:t>que hoy es vendida al mercado como monte en pie, no captura en el precio este diferencial el cual si podría hacerlo al procesarla y vender como tablas </a:t>
            </a:r>
            <a:r>
              <a:rPr lang="es-AR" dirty="0" smtClean="0"/>
              <a:t>seleccionadas</a:t>
            </a:r>
            <a:endParaRPr lang="es-AR" dirty="0"/>
          </a:p>
          <a:p>
            <a:pPr lvl="0">
              <a:buFont typeface="Wingdings" panose="05000000000000000000" pitchFamily="2" charset="2"/>
              <a:buChar char="ü"/>
            </a:pPr>
            <a:endParaRPr lang="es-AR" dirty="0"/>
          </a:p>
          <a:p>
            <a:endParaRPr lang="es-AR"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34</a:t>
            </a:fld>
            <a:endParaRPr lang="es-AR"/>
          </a:p>
        </p:txBody>
      </p:sp>
    </p:spTree>
    <p:extLst>
      <p:ext uri="{BB962C8B-B14F-4D97-AF65-F5344CB8AC3E}">
        <p14:creationId xmlns:p14="http://schemas.microsoft.com/office/powerpoint/2010/main" val="20780342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0"/>
            <a:ext cx="8229600" cy="1143000"/>
          </a:xfrm>
        </p:spPr>
        <p:txBody>
          <a:bodyPr/>
          <a:lstStyle/>
          <a:p>
            <a:r>
              <a:rPr lang="es-AR" dirty="0" smtClean="0"/>
              <a:t>Conclusiones</a:t>
            </a:r>
            <a:endParaRPr lang="es-AR" dirty="0"/>
          </a:p>
        </p:txBody>
      </p:sp>
      <p:sp>
        <p:nvSpPr>
          <p:cNvPr id="3" name="2 Marcador de contenido"/>
          <p:cNvSpPr>
            <a:spLocks noGrp="1"/>
          </p:cNvSpPr>
          <p:nvPr>
            <p:ph idx="1"/>
          </p:nvPr>
        </p:nvSpPr>
        <p:spPr>
          <a:xfrm>
            <a:off x="457200" y="1124744"/>
            <a:ext cx="8229600" cy="5001419"/>
          </a:xfrm>
        </p:spPr>
        <p:txBody>
          <a:bodyPr>
            <a:normAutofit fontScale="77500" lnSpcReduction="20000"/>
          </a:bodyPr>
          <a:lstStyle/>
          <a:p>
            <a:pPr lvl="0" algn="just">
              <a:buFont typeface="Wingdings" panose="05000000000000000000" pitchFamily="2" charset="2"/>
              <a:buChar char="ü"/>
            </a:pPr>
            <a:r>
              <a:rPr lang="es-AR" sz="2600" b="1" dirty="0" smtClean="0"/>
              <a:t>El mercado local se </a:t>
            </a:r>
            <a:r>
              <a:rPr lang="es-AR" sz="2600" b="1" dirty="0"/>
              <a:t>encuentra </a:t>
            </a:r>
            <a:r>
              <a:rPr lang="es-AR" sz="2600" b="1" dirty="0" err="1" smtClean="0"/>
              <a:t>traccionado</a:t>
            </a:r>
            <a:r>
              <a:rPr lang="es-AR" sz="2600" b="1" dirty="0" smtClean="0"/>
              <a:t> </a:t>
            </a:r>
            <a:r>
              <a:rPr lang="es-AR" sz="2600" b="1" dirty="0"/>
              <a:t>por la industria de la construcción</a:t>
            </a:r>
            <a:r>
              <a:rPr lang="es-AR" sz="2600" dirty="0"/>
              <a:t>. En este sentido creemos que la construcción crecerá en los próximos años en la medida que existan planes como el PROCEAR, la economía se habrá con el próximo gobierno, surjan nuevas inversiones y aparezcan créditos hipotecarios que impulsen la </a:t>
            </a:r>
            <a:r>
              <a:rPr lang="es-AR" sz="2600" dirty="0" smtClean="0"/>
              <a:t>construcción</a:t>
            </a:r>
            <a:endParaRPr lang="es-AR" sz="2600" dirty="0"/>
          </a:p>
          <a:p>
            <a:pPr marL="0" indent="0" algn="just">
              <a:buNone/>
            </a:pPr>
            <a:endParaRPr lang="es-AR" sz="2600" dirty="0"/>
          </a:p>
          <a:p>
            <a:pPr lvl="0" algn="just">
              <a:buFont typeface="Wingdings" panose="05000000000000000000" pitchFamily="2" charset="2"/>
              <a:buChar char="ü"/>
            </a:pPr>
            <a:r>
              <a:rPr lang="es-AR" sz="2600" dirty="0" smtClean="0"/>
              <a:t>En </a:t>
            </a:r>
            <a:r>
              <a:rPr lang="es-AR" sz="2600" dirty="0"/>
              <a:t>cuanto al mercado </a:t>
            </a:r>
            <a:r>
              <a:rPr lang="es-AR" sz="2600" dirty="0" smtClean="0"/>
              <a:t>local creemos </a:t>
            </a:r>
            <a:r>
              <a:rPr lang="es-AR" sz="2600" dirty="0"/>
              <a:t>que este tendrá un nuevo impulso con el advenimiento de técnicas de construcción </a:t>
            </a:r>
            <a:r>
              <a:rPr lang="es-AR" sz="2600" dirty="0" smtClean="0"/>
              <a:t>en seco más </a:t>
            </a:r>
            <a:r>
              <a:rPr lang="es-AR" sz="2600" dirty="0"/>
              <a:t>modernas </a:t>
            </a:r>
            <a:r>
              <a:rPr lang="es-AR" sz="2600" dirty="0" smtClean="0"/>
              <a:t>que </a:t>
            </a:r>
            <a:r>
              <a:rPr lang="es-AR" sz="2600" dirty="0"/>
              <a:t>tiene a la madera como la principal materia </a:t>
            </a:r>
            <a:r>
              <a:rPr lang="es-AR" sz="2600" dirty="0" smtClean="0"/>
              <a:t>prima</a:t>
            </a:r>
            <a:endParaRPr lang="es-AR" sz="2600" dirty="0"/>
          </a:p>
          <a:p>
            <a:pPr marL="0" indent="0" algn="just">
              <a:buNone/>
            </a:pPr>
            <a:endParaRPr lang="es-AR" sz="2600" dirty="0"/>
          </a:p>
          <a:p>
            <a:pPr lvl="0" algn="just">
              <a:buFont typeface="Wingdings" panose="05000000000000000000" pitchFamily="2" charset="2"/>
              <a:buChar char="ü"/>
            </a:pPr>
            <a:r>
              <a:rPr lang="es-AR" sz="2600" b="1" dirty="0"/>
              <a:t>En cuanto al mercado de la exportación este se ve </a:t>
            </a:r>
            <a:r>
              <a:rPr lang="es-AR" sz="2600" b="1" dirty="0" smtClean="0"/>
              <a:t>poco atractivo </a:t>
            </a:r>
            <a:r>
              <a:rPr lang="es-AR" sz="2600" dirty="0"/>
              <a:t>principalmente por dos factores; a nivel macroeconómico por el tipo de cambio atrasado; y a nivel operativo no contamos con madera certificada la cual es realmente valorada en el mercado de exportación. </a:t>
            </a:r>
            <a:r>
              <a:rPr lang="es-AR" sz="2600" b="1" dirty="0"/>
              <a:t>Sin embargo creemos que esta es una posibilidad atractiva de crecimiento a futuro</a:t>
            </a:r>
            <a:r>
              <a:rPr lang="es-AR" sz="2600" dirty="0"/>
              <a:t>.</a:t>
            </a:r>
          </a:p>
          <a:p>
            <a:pPr lvl="0">
              <a:buFont typeface="Wingdings" panose="05000000000000000000" pitchFamily="2" charset="2"/>
              <a:buChar char="ü"/>
            </a:pPr>
            <a:endParaRPr lang="es-AR" dirty="0"/>
          </a:p>
          <a:p>
            <a:endParaRPr lang="es-AR"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35</a:t>
            </a:fld>
            <a:endParaRPr lang="es-AR"/>
          </a:p>
        </p:txBody>
      </p:sp>
    </p:spTree>
    <p:extLst>
      <p:ext uri="{BB962C8B-B14F-4D97-AF65-F5344CB8AC3E}">
        <p14:creationId xmlns:p14="http://schemas.microsoft.com/office/powerpoint/2010/main" val="14208231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0"/>
            <a:ext cx="8229600" cy="1143000"/>
          </a:xfrm>
        </p:spPr>
        <p:txBody>
          <a:bodyPr/>
          <a:lstStyle/>
          <a:p>
            <a:r>
              <a:rPr lang="es-AR" dirty="0" smtClean="0"/>
              <a:t>Conclusiones</a:t>
            </a:r>
            <a:endParaRPr lang="es-AR" dirty="0"/>
          </a:p>
        </p:txBody>
      </p:sp>
      <p:sp>
        <p:nvSpPr>
          <p:cNvPr id="3" name="2 Marcador de contenido"/>
          <p:cNvSpPr>
            <a:spLocks noGrp="1"/>
          </p:cNvSpPr>
          <p:nvPr>
            <p:ph idx="1"/>
          </p:nvPr>
        </p:nvSpPr>
        <p:spPr>
          <a:xfrm>
            <a:off x="457200" y="1052736"/>
            <a:ext cx="8229600" cy="5073427"/>
          </a:xfrm>
        </p:spPr>
        <p:txBody>
          <a:bodyPr>
            <a:normAutofit fontScale="55000" lnSpcReduction="20000"/>
          </a:bodyPr>
          <a:lstStyle/>
          <a:p>
            <a:pPr lvl="0" algn="just">
              <a:buFont typeface="Wingdings" panose="05000000000000000000" pitchFamily="2" charset="2"/>
              <a:buChar char="ü"/>
            </a:pPr>
            <a:r>
              <a:rPr lang="es-AR" b="1" dirty="0"/>
              <a:t>En cuanto a la segmentación y posicionamiento nos ubicaremos en el mercado local de grandes centros de consumos como Buenos Aires y Santa Fe. Apuntando a clientes que son distribuidores </a:t>
            </a:r>
            <a:r>
              <a:rPr lang="es-AR" b="1" dirty="0" smtClean="0"/>
              <a:t>y/o </a:t>
            </a:r>
            <a:r>
              <a:rPr lang="es-AR" b="1" dirty="0"/>
              <a:t>constructoras </a:t>
            </a:r>
            <a:r>
              <a:rPr lang="es-AR" b="1" dirty="0" smtClean="0"/>
              <a:t>Pyme </a:t>
            </a:r>
            <a:r>
              <a:rPr lang="es-AR" b="1" dirty="0"/>
              <a:t>que no exigen madera certificada y abastecen la industria de la </a:t>
            </a:r>
            <a:r>
              <a:rPr lang="es-AR" b="1" dirty="0" smtClean="0"/>
              <a:t>construcción</a:t>
            </a:r>
            <a:endParaRPr lang="es-AR" b="1" dirty="0"/>
          </a:p>
          <a:p>
            <a:pPr marL="0" indent="0" algn="just">
              <a:buNone/>
            </a:pPr>
            <a:endParaRPr lang="es-AR" dirty="0"/>
          </a:p>
          <a:p>
            <a:pPr algn="just">
              <a:buFont typeface="Wingdings" panose="05000000000000000000" pitchFamily="2" charset="2"/>
              <a:buChar char="ü"/>
            </a:pPr>
            <a:r>
              <a:rPr lang="es-AR" dirty="0" smtClean="0"/>
              <a:t>Encontramos </a:t>
            </a:r>
            <a:r>
              <a:rPr lang="es-AR" dirty="0"/>
              <a:t>una oportunidad en el mercado en donde numerosas empresas Pyme no son abastecidas con maderas de calidad a un precio competitivo. Esta situación se genera cuando los grandes aserraderos o distribuidores mayoristas ofrecen un precio alto para este segmento, y al mismo tiempo los aserraderos informales ofrecen precios bajos </a:t>
            </a:r>
            <a:r>
              <a:rPr lang="es-AR" dirty="0" smtClean="0"/>
              <a:t>y </a:t>
            </a:r>
            <a:r>
              <a:rPr lang="es-AR" dirty="0"/>
              <a:t>madera de mala calidad no utilizable para muebles, embalajes, pisos, etc.</a:t>
            </a:r>
          </a:p>
          <a:p>
            <a:pPr marL="0" indent="0" algn="just">
              <a:buNone/>
            </a:pPr>
            <a:endParaRPr lang="es-AR" dirty="0"/>
          </a:p>
          <a:p>
            <a:pPr lvl="0" algn="just">
              <a:buFont typeface="Wingdings" panose="05000000000000000000" pitchFamily="2" charset="2"/>
              <a:buChar char="ü"/>
            </a:pPr>
            <a:r>
              <a:rPr lang="es-AR" b="1" dirty="0"/>
              <a:t>En cuanto al proceso productivo el factor clave de éxito es contar con máquinas nuevas y modernas que tiene un mejor rendimiento al igual que la mano de obra calificada</a:t>
            </a:r>
            <a:r>
              <a:rPr lang="es-AR" dirty="0" smtClean="0"/>
              <a:t>.</a:t>
            </a:r>
          </a:p>
          <a:p>
            <a:pPr lvl="0" algn="just">
              <a:buFont typeface="Wingdings" panose="05000000000000000000" pitchFamily="2" charset="2"/>
              <a:buChar char="ü"/>
            </a:pPr>
            <a:endParaRPr lang="es-AR" dirty="0"/>
          </a:p>
          <a:p>
            <a:pPr lvl="0" algn="just">
              <a:buFont typeface="Wingdings" panose="05000000000000000000" pitchFamily="2" charset="2"/>
              <a:buChar char="ü"/>
            </a:pPr>
            <a:r>
              <a:rPr lang="es-AR" dirty="0" smtClean="0"/>
              <a:t> </a:t>
            </a:r>
            <a:r>
              <a:rPr lang="es-AR" dirty="0"/>
              <a:t>Uno de los principales desafíos en </a:t>
            </a:r>
            <a:r>
              <a:rPr lang="es-AR" b="1" dirty="0"/>
              <a:t>implementar sistemas de gestión y controles estadísticos de procesos el cual garanticen la eficiencia operativa. </a:t>
            </a:r>
            <a:r>
              <a:rPr lang="es-AR" dirty="0"/>
              <a:t>En este sentido es clave la contratación del gerente de planta seleccionado ya que este cuenta con grande conocimientos de la industria de Toyota que pueden ser aplicados en el </a:t>
            </a:r>
            <a:r>
              <a:rPr lang="es-AR" dirty="0" smtClean="0"/>
              <a:t>aserradero</a:t>
            </a:r>
            <a:endParaRPr lang="es-AR" dirty="0"/>
          </a:p>
          <a:p>
            <a:endParaRPr lang="es-AR"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36</a:t>
            </a:fld>
            <a:endParaRPr lang="es-AR"/>
          </a:p>
        </p:txBody>
      </p:sp>
    </p:spTree>
    <p:extLst>
      <p:ext uri="{BB962C8B-B14F-4D97-AF65-F5344CB8AC3E}">
        <p14:creationId xmlns:p14="http://schemas.microsoft.com/office/powerpoint/2010/main" val="117318423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341"/>
            <a:ext cx="8229600" cy="1143000"/>
          </a:xfrm>
        </p:spPr>
        <p:txBody>
          <a:bodyPr/>
          <a:lstStyle/>
          <a:p>
            <a:r>
              <a:rPr lang="es-AR" dirty="0" smtClean="0"/>
              <a:t>Conclusiones</a:t>
            </a:r>
            <a:endParaRPr lang="es-AR" dirty="0"/>
          </a:p>
        </p:txBody>
      </p:sp>
      <p:sp>
        <p:nvSpPr>
          <p:cNvPr id="3" name="2 Marcador de contenido"/>
          <p:cNvSpPr>
            <a:spLocks noGrp="1"/>
          </p:cNvSpPr>
          <p:nvPr>
            <p:ph idx="1"/>
          </p:nvPr>
        </p:nvSpPr>
        <p:spPr/>
        <p:txBody>
          <a:bodyPr>
            <a:normAutofit/>
          </a:bodyPr>
          <a:lstStyle/>
          <a:p>
            <a:pPr lvl="0" algn="just">
              <a:buFont typeface="Wingdings" panose="05000000000000000000" pitchFamily="2" charset="2"/>
              <a:buChar char="ü"/>
            </a:pPr>
            <a:r>
              <a:rPr lang="es-AR" sz="1800" dirty="0"/>
              <a:t>En cuanto a las ventas es clave la contratación del gerente de ventas ya que este posee mucha experiencia y conocimiento tanto en del mercado local como el de exportación</a:t>
            </a:r>
          </a:p>
          <a:p>
            <a:pPr marL="0" indent="0" algn="just">
              <a:buNone/>
            </a:pPr>
            <a:endParaRPr lang="es-AR" sz="1800" dirty="0"/>
          </a:p>
          <a:p>
            <a:pPr algn="just">
              <a:buFont typeface="Wingdings" panose="05000000000000000000" pitchFamily="2" charset="2"/>
              <a:buChar char="ü"/>
            </a:pPr>
            <a:r>
              <a:rPr lang="es-AR" sz="1800" b="1" dirty="0"/>
              <a:t>En cuanto a los indicadores financieros de VAN y TIR podemos concluir </a:t>
            </a:r>
            <a:r>
              <a:rPr lang="es-AR" sz="1800" b="1" dirty="0" smtClean="0"/>
              <a:t>el aserradero es </a:t>
            </a:r>
            <a:r>
              <a:rPr lang="es-AR" sz="1800" b="1" dirty="0"/>
              <a:t>un negocio rentable el cual agrega valor a la firma y vale la pena </a:t>
            </a:r>
            <a:r>
              <a:rPr lang="es-AR" sz="1800" b="1" dirty="0" smtClean="0"/>
              <a:t>invertir</a:t>
            </a:r>
            <a:endParaRPr lang="es-AR" sz="1800" b="1"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37</a:t>
            </a:fld>
            <a:endParaRPr lang="es-AR"/>
          </a:p>
        </p:txBody>
      </p:sp>
    </p:spTree>
    <p:extLst>
      <p:ext uri="{BB962C8B-B14F-4D97-AF65-F5344CB8AC3E}">
        <p14:creationId xmlns:p14="http://schemas.microsoft.com/office/powerpoint/2010/main" val="2496344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57200" y="274638"/>
            <a:ext cx="8229600" cy="706090"/>
          </a:xfrm>
        </p:spPr>
        <p:txBody>
          <a:bodyPr>
            <a:normAutofit fontScale="90000"/>
          </a:bodyPr>
          <a:lstStyle/>
          <a:p>
            <a:r>
              <a:rPr lang="es-AR" dirty="0" smtClean="0"/>
              <a:t>Hacia donde vamos…</a:t>
            </a:r>
            <a:endParaRPr lang="es-AR" dirty="0"/>
          </a:p>
        </p:txBody>
      </p:sp>
      <p:sp>
        <p:nvSpPr>
          <p:cNvPr id="10" name="12 Marcador de contenido"/>
          <p:cNvSpPr>
            <a:spLocks noGrp="1"/>
          </p:cNvSpPr>
          <p:nvPr>
            <p:ph idx="1"/>
          </p:nvPr>
        </p:nvSpPr>
        <p:spPr>
          <a:xfrm>
            <a:off x="386713" y="5661248"/>
            <a:ext cx="8352928" cy="720080"/>
          </a:xfrm>
          <a:ln w="19050" cmpd="sng">
            <a:solidFill>
              <a:srgbClr val="00B050"/>
            </a:solidFill>
          </a:ln>
        </p:spPr>
        <p:txBody>
          <a:bodyPr>
            <a:noAutofit/>
          </a:bodyPr>
          <a:lstStyle/>
          <a:p>
            <a:pPr marL="0" indent="0">
              <a:buNone/>
            </a:pPr>
            <a:r>
              <a:rPr lang="es-AR" sz="1800" b="1" u="sng" dirty="0" smtClean="0"/>
              <a:t>Objetivo</a:t>
            </a:r>
            <a:r>
              <a:rPr lang="es-AR" sz="1800" b="1" dirty="0" smtClean="0"/>
              <a:t>:  </a:t>
            </a:r>
          </a:p>
          <a:p>
            <a:pPr marL="0" indent="0">
              <a:buNone/>
            </a:pPr>
            <a:r>
              <a:rPr lang="es-AR" sz="1700" b="1" dirty="0" smtClean="0"/>
              <a:t>Integración </a:t>
            </a:r>
            <a:r>
              <a:rPr lang="es-AR" sz="1700" b="1" dirty="0"/>
              <a:t>vertical del negocio </a:t>
            </a:r>
            <a:r>
              <a:rPr lang="es-AR" sz="1700" b="1" dirty="0" smtClean="0"/>
              <a:t>de madera actual hacia </a:t>
            </a:r>
            <a:r>
              <a:rPr lang="es-AR" sz="1700" b="1" dirty="0"/>
              <a:t>la instalación de </a:t>
            </a:r>
            <a:r>
              <a:rPr lang="es-AR" sz="1700" b="1" dirty="0" smtClean="0"/>
              <a:t> un aserradero</a:t>
            </a:r>
            <a:endParaRPr lang="es-AR" sz="1700" b="1" dirty="0"/>
          </a:p>
          <a:p>
            <a:endParaRPr lang="es-AR" sz="1800" dirty="0"/>
          </a:p>
        </p:txBody>
      </p:sp>
      <p:sp>
        <p:nvSpPr>
          <p:cNvPr id="3" name="2 Marcador de pie de página"/>
          <p:cNvSpPr>
            <a:spLocks noGrp="1"/>
          </p:cNvSpPr>
          <p:nvPr>
            <p:ph type="ftr" sz="quarter" idx="11"/>
          </p:nvPr>
        </p:nvSpPr>
        <p:spPr/>
        <p:txBody>
          <a:bodyPr/>
          <a:lstStyle/>
          <a:p>
            <a:r>
              <a:rPr lang="es-AR" smtClean="0"/>
              <a:t>Aserradero "Los Primos"</a:t>
            </a:r>
            <a:endParaRPr lang="es-AR"/>
          </a:p>
        </p:txBody>
      </p:sp>
      <p:sp>
        <p:nvSpPr>
          <p:cNvPr id="8" name="7 Marcador de número de diapositiva"/>
          <p:cNvSpPr>
            <a:spLocks noGrp="1"/>
          </p:cNvSpPr>
          <p:nvPr>
            <p:ph type="sldNum" sz="quarter" idx="12"/>
          </p:nvPr>
        </p:nvSpPr>
        <p:spPr/>
        <p:txBody>
          <a:bodyPr/>
          <a:lstStyle/>
          <a:p>
            <a:fld id="{C2C6E9B9-65B2-48B1-B50D-93271AC8DC59}" type="slidenum">
              <a:rPr lang="es-AR" smtClean="0"/>
              <a:t>4</a:t>
            </a:fld>
            <a:endParaRPr lang="es-AR"/>
          </a:p>
        </p:txBody>
      </p:sp>
      <p:pic>
        <p:nvPicPr>
          <p:cNvPr id="7" name="6 Imagen" descr="C:\Users\rl0011\Desktop\Roger\LUCAS ROGER\MBA\Tesis\PLAN DE NEGOCIO - ASERRADERO\03 Oferta, Propuesta de Valor\Cadena de Valor.PNG"/>
          <p:cNvPicPr/>
          <p:nvPr/>
        </p:nvPicPr>
        <p:blipFill>
          <a:blip r:embed="rId3">
            <a:extLst>
              <a:ext uri="{28A0092B-C50C-407E-A947-70E740481C1C}">
                <a14:useLocalDpi xmlns:a14="http://schemas.microsoft.com/office/drawing/2010/main" val="0"/>
              </a:ext>
            </a:extLst>
          </a:blip>
          <a:srcRect/>
          <a:stretch>
            <a:fillRect/>
          </a:stretch>
        </p:blipFill>
        <p:spPr bwMode="auto">
          <a:xfrm>
            <a:off x="370332" y="1052736"/>
            <a:ext cx="8280920" cy="4470258"/>
          </a:xfrm>
          <a:prstGeom prst="rect">
            <a:avLst/>
          </a:prstGeom>
          <a:noFill/>
          <a:ln>
            <a:noFill/>
          </a:ln>
        </p:spPr>
      </p:pic>
      <p:sp>
        <p:nvSpPr>
          <p:cNvPr id="9" name="8 Rectángulo"/>
          <p:cNvSpPr>
            <a:spLocks noChangeArrowheads="1"/>
          </p:cNvSpPr>
          <p:nvPr/>
        </p:nvSpPr>
        <p:spPr bwMode="auto">
          <a:xfrm>
            <a:off x="1763688" y="4533561"/>
            <a:ext cx="1015401" cy="847725"/>
          </a:xfrm>
          <a:prstGeom prst="rect">
            <a:avLst/>
          </a:prstGeom>
          <a:noFill/>
          <a:ln w="38100">
            <a:solidFill>
              <a:schemeClr val="tx2">
                <a:lumMod val="60000"/>
                <a:lumOff val="40000"/>
              </a:schemeClr>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pPr algn="ctr">
              <a:lnSpc>
                <a:spcPct val="115000"/>
              </a:lnSpc>
              <a:spcAft>
                <a:spcPts val="1000"/>
              </a:spcAft>
            </a:pPr>
            <a:r>
              <a:rPr lang="es-AR" sz="900" b="1" dirty="0">
                <a:solidFill>
                  <a:srgbClr val="FF0000"/>
                </a:solidFill>
                <a:effectLst/>
                <a:latin typeface="Calibri"/>
                <a:ea typeface="Calibri"/>
                <a:cs typeface="Times New Roman"/>
              </a:rPr>
              <a:t> </a:t>
            </a:r>
            <a:endParaRPr lang="es-AR" sz="1100" dirty="0">
              <a:effectLst/>
              <a:latin typeface="Calibri"/>
              <a:ea typeface="Calibri"/>
              <a:cs typeface="Times New Roman"/>
            </a:endParaRPr>
          </a:p>
          <a:p>
            <a:pPr algn="ctr">
              <a:lnSpc>
                <a:spcPct val="115000"/>
              </a:lnSpc>
              <a:spcAft>
                <a:spcPts val="1000"/>
              </a:spcAft>
            </a:pPr>
            <a:r>
              <a:rPr lang="es-AR" sz="900" b="1" dirty="0">
                <a:solidFill>
                  <a:srgbClr val="FF0000"/>
                </a:solidFill>
                <a:effectLst/>
                <a:latin typeface="Calibri"/>
                <a:ea typeface="Calibri"/>
                <a:cs typeface="Times New Roman"/>
              </a:rPr>
              <a:t> </a:t>
            </a:r>
            <a:endParaRPr lang="es-AR" sz="1100" dirty="0">
              <a:effectLst/>
              <a:latin typeface="Calibri"/>
              <a:ea typeface="Calibri"/>
              <a:cs typeface="Times New Roman"/>
            </a:endParaRPr>
          </a:p>
          <a:p>
            <a:pPr algn="ctr">
              <a:lnSpc>
                <a:spcPct val="115000"/>
              </a:lnSpc>
              <a:spcAft>
                <a:spcPts val="1000"/>
              </a:spcAft>
            </a:pPr>
            <a:r>
              <a:rPr lang="es-AR" sz="1050" b="1" dirty="0">
                <a:solidFill>
                  <a:srgbClr val="FF0000"/>
                </a:solidFill>
                <a:effectLst/>
                <a:latin typeface="Calibri"/>
                <a:ea typeface="Calibri"/>
                <a:cs typeface="Times New Roman"/>
              </a:rPr>
              <a:t>Actual</a:t>
            </a:r>
            <a:endParaRPr lang="es-AR" sz="1400" dirty="0">
              <a:effectLst/>
              <a:latin typeface="Calibri"/>
              <a:ea typeface="Calibri"/>
              <a:cs typeface="Times New Roman"/>
            </a:endParaRPr>
          </a:p>
        </p:txBody>
      </p:sp>
      <p:sp>
        <p:nvSpPr>
          <p:cNvPr id="11" name="Cuadro de texto 2"/>
          <p:cNvSpPr txBox="1">
            <a:spLocks noChangeArrowheads="1"/>
          </p:cNvSpPr>
          <p:nvPr/>
        </p:nvSpPr>
        <p:spPr bwMode="auto">
          <a:xfrm>
            <a:off x="3115334" y="4380147"/>
            <a:ext cx="1008112" cy="703939"/>
          </a:xfrm>
          <a:prstGeom prst="rect">
            <a:avLst/>
          </a:prstGeom>
          <a:noFill/>
          <a:ln w="38100">
            <a:solidFill>
              <a:srgbClr val="92D050"/>
            </a:solidFill>
            <a:miter lim="800000"/>
            <a:headEnd/>
            <a:tailEnd/>
          </a:ln>
          <a:effectLst>
            <a:outerShdw blurRad="50800" dist="50800" dir="5400000" algn="ctr" rotWithShape="0">
              <a:srgbClr val="000000">
                <a:alpha val="0"/>
              </a:srgbClr>
            </a:outerShdw>
          </a:effectLst>
        </p:spPr>
        <p:txBody>
          <a:bodyPr rot="0" vert="horz" wrap="square" lIns="91440" tIns="45720" rIns="91440" bIns="45720" anchor="t" anchorCtr="0">
            <a:noAutofit/>
          </a:bodyPr>
          <a:lstStyle/>
          <a:p>
            <a:pPr algn="ctr">
              <a:lnSpc>
                <a:spcPct val="115000"/>
              </a:lnSpc>
              <a:spcAft>
                <a:spcPts val="1000"/>
              </a:spcAft>
            </a:pPr>
            <a:r>
              <a:rPr lang="es-AR" sz="1100" dirty="0">
                <a:effectLst/>
                <a:latin typeface="Calibri"/>
                <a:ea typeface="Calibri"/>
                <a:cs typeface="Times New Roman"/>
              </a:rPr>
              <a:t> </a:t>
            </a:r>
          </a:p>
          <a:p>
            <a:pPr algn="ctr">
              <a:lnSpc>
                <a:spcPct val="115000"/>
              </a:lnSpc>
              <a:spcAft>
                <a:spcPts val="1000"/>
              </a:spcAft>
            </a:pPr>
            <a:endParaRPr lang="es-AR" sz="100" b="1" dirty="0">
              <a:solidFill>
                <a:srgbClr val="00B050"/>
              </a:solidFill>
              <a:latin typeface="Calibri"/>
              <a:ea typeface="Calibri"/>
              <a:cs typeface="Times New Roman"/>
            </a:endParaRPr>
          </a:p>
          <a:p>
            <a:pPr algn="ctr">
              <a:lnSpc>
                <a:spcPct val="115000"/>
              </a:lnSpc>
              <a:spcAft>
                <a:spcPts val="1000"/>
              </a:spcAft>
            </a:pPr>
            <a:r>
              <a:rPr lang="es-AR" sz="1100" b="1" dirty="0" smtClean="0">
                <a:solidFill>
                  <a:srgbClr val="92D050"/>
                </a:solidFill>
                <a:effectLst/>
                <a:latin typeface="Calibri"/>
                <a:ea typeface="Calibri"/>
                <a:cs typeface="Times New Roman"/>
              </a:rPr>
              <a:t>Objetivo</a:t>
            </a:r>
            <a:endParaRPr lang="es-AR" sz="1100" dirty="0">
              <a:solidFill>
                <a:srgbClr val="92D050"/>
              </a:solidFill>
              <a:effectLst/>
              <a:latin typeface="Calibri"/>
              <a:ea typeface="Calibri"/>
              <a:cs typeface="Times New Roman"/>
            </a:endParaRPr>
          </a:p>
        </p:txBody>
      </p:sp>
      <p:sp>
        <p:nvSpPr>
          <p:cNvPr id="12" name="Cuadro de texto 2"/>
          <p:cNvSpPr txBox="1">
            <a:spLocks noChangeArrowheads="1"/>
          </p:cNvSpPr>
          <p:nvPr/>
        </p:nvSpPr>
        <p:spPr bwMode="auto">
          <a:xfrm>
            <a:off x="5004048" y="4365104"/>
            <a:ext cx="1224136" cy="703939"/>
          </a:xfrm>
          <a:prstGeom prst="rect">
            <a:avLst/>
          </a:prstGeom>
          <a:noFill/>
          <a:ln w="38100">
            <a:solidFill>
              <a:schemeClr val="tx2">
                <a:lumMod val="75000"/>
              </a:schemeClr>
            </a:solidFill>
            <a:miter lim="800000"/>
            <a:headEnd/>
            <a:tailEnd/>
          </a:ln>
          <a:effectLst>
            <a:outerShdw blurRad="50800" dist="50800" dir="5400000" algn="ctr" rotWithShape="0">
              <a:srgbClr val="000000">
                <a:alpha val="0"/>
              </a:srgbClr>
            </a:outerShdw>
          </a:effectLst>
        </p:spPr>
        <p:txBody>
          <a:bodyPr rot="0" vert="horz" wrap="square" lIns="91440" tIns="45720" rIns="91440" bIns="45720" anchor="t" anchorCtr="0">
            <a:noAutofit/>
          </a:bodyPr>
          <a:lstStyle/>
          <a:p>
            <a:pPr algn="ctr">
              <a:lnSpc>
                <a:spcPct val="115000"/>
              </a:lnSpc>
              <a:spcAft>
                <a:spcPts val="1000"/>
              </a:spcAft>
            </a:pPr>
            <a:r>
              <a:rPr lang="es-AR" sz="1100" dirty="0">
                <a:effectLst/>
                <a:latin typeface="Calibri"/>
                <a:ea typeface="Calibri"/>
                <a:cs typeface="Times New Roman"/>
              </a:rPr>
              <a:t> </a:t>
            </a:r>
          </a:p>
          <a:p>
            <a:pPr algn="ctr">
              <a:lnSpc>
                <a:spcPct val="115000"/>
              </a:lnSpc>
              <a:spcAft>
                <a:spcPts val="1000"/>
              </a:spcAft>
            </a:pPr>
            <a:endParaRPr lang="es-AR" sz="100" b="1" dirty="0">
              <a:solidFill>
                <a:srgbClr val="00B050"/>
              </a:solidFill>
              <a:latin typeface="Calibri"/>
              <a:ea typeface="Calibri"/>
              <a:cs typeface="Times New Roman"/>
            </a:endParaRPr>
          </a:p>
          <a:p>
            <a:pPr algn="ctr">
              <a:lnSpc>
                <a:spcPct val="115000"/>
              </a:lnSpc>
              <a:spcAft>
                <a:spcPts val="1000"/>
              </a:spcAft>
            </a:pPr>
            <a:r>
              <a:rPr lang="es-AR" sz="1100" b="1" dirty="0" smtClean="0">
                <a:solidFill>
                  <a:schemeClr val="tx2">
                    <a:lumMod val="75000"/>
                  </a:schemeClr>
                </a:solidFill>
                <a:effectLst/>
                <a:latin typeface="Calibri"/>
                <a:ea typeface="Calibri"/>
                <a:cs typeface="Times New Roman"/>
              </a:rPr>
              <a:t>Mercado</a:t>
            </a:r>
            <a:endParaRPr lang="es-AR" sz="1100" dirty="0">
              <a:solidFill>
                <a:schemeClr val="tx2">
                  <a:lumMod val="75000"/>
                </a:schemeClr>
              </a:solidFill>
              <a:effectLst/>
              <a:latin typeface="Calibri"/>
              <a:ea typeface="Calibri"/>
              <a:cs typeface="Times New Roman"/>
            </a:endParaRPr>
          </a:p>
        </p:txBody>
      </p:sp>
    </p:spTree>
    <p:extLst>
      <p:ext uri="{BB962C8B-B14F-4D97-AF65-F5344CB8AC3E}">
        <p14:creationId xmlns:p14="http://schemas.microsoft.com/office/powerpoint/2010/main" val="2717695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bg/>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animBg="1"/>
      <p:bldP spid="11"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06090"/>
          </a:xfrm>
        </p:spPr>
        <p:txBody>
          <a:bodyPr>
            <a:normAutofit fontScale="90000"/>
          </a:bodyPr>
          <a:lstStyle/>
          <a:p>
            <a:r>
              <a:rPr lang="es-AR" dirty="0" smtClean="0"/>
              <a:t>La Industria - Fuerzas de </a:t>
            </a:r>
            <a:r>
              <a:rPr lang="es-AR" dirty="0" err="1" smtClean="0"/>
              <a:t>Porter</a:t>
            </a:r>
            <a:endParaRPr lang="es-AR"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5</a:t>
            </a:fld>
            <a:endParaRPr lang="es-AR"/>
          </a:p>
        </p:txBody>
      </p:sp>
      <p:graphicFrame>
        <p:nvGraphicFramePr>
          <p:cNvPr id="12" name="11 Tabla"/>
          <p:cNvGraphicFramePr>
            <a:graphicFrameLocks noGrp="1"/>
          </p:cNvGraphicFramePr>
          <p:nvPr>
            <p:extLst>
              <p:ext uri="{D42A27DB-BD31-4B8C-83A1-F6EECF244321}">
                <p14:modId xmlns:p14="http://schemas.microsoft.com/office/powerpoint/2010/main" val="4258778146"/>
              </p:ext>
            </p:extLst>
          </p:nvPr>
        </p:nvGraphicFramePr>
        <p:xfrm>
          <a:off x="323528" y="980728"/>
          <a:ext cx="8496944" cy="5783580"/>
        </p:xfrm>
        <a:graphic>
          <a:graphicData uri="http://schemas.openxmlformats.org/drawingml/2006/table">
            <a:tbl>
              <a:tblPr firstRow="1" firstCol="1" bandRow="1">
                <a:tableStyleId>{5C22544A-7EE6-4342-B048-85BDC9FD1C3A}</a:tableStyleId>
              </a:tblPr>
              <a:tblGrid>
                <a:gridCol w="1065730"/>
                <a:gridCol w="907656"/>
                <a:gridCol w="907656"/>
                <a:gridCol w="2807951"/>
                <a:gridCol w="2807951"/>
              </a:tblGrid>
              <a:tr h="361077">
                <a:tc>
                  <a:txBody>
                    <a:bodyPr/>
                    <a:lstStyle/>
                    <a:p>
                      <a:pPr algn="ctr">
                        <a:lnSpc>
                          <a:spcPct val="115000"/>
                        </a:lnSpc>
                        <a:spcAft>
                          <a:spcPts val="0"/>
                        </a:spcAft>
                      </a:pPr>
                      <a:r>
                        <a:rPr lang="es-AR" sz="1100" dirty="0">
                          <a:effectLst/>
                        </a:rPr>
                        <a:t>Fuerzas</a:t>
                      </a:r>
                      <a:endParaRPr lang="es-AR" sz="1100" dirty="0">
                        <a:effectLst/>
                        <a:latin typeface="Calibri"/>
                        <a:ea typeface="Calibri"/>
                        <a:cs typeface="Times New Roman"/>
                      </a:endParaRPr>
                    </a:p>
                  </a:txBody>
                  <a:tcPr marL="55518" marR="55518" marT="0" marB="0" anchor="ctr"/>
                </a:tc>
                <a:tc>
                  <a:txBody>
                    <a:bodyPr/>
                    <a:lstStyle/>
                    <a:p>
                      <a:pPr algn="ctr">
                        <a:lnSpc>
                          <a:spcPct val="115000"/>
                        </a:lnSpc>
                        <a:spcAft>
                          <a:spcPts val="0"/>
                        </a:spcAft>
                      </a:pPr>
                      <a:r>
                        <a:rPr lang="es-AR" sz="1100">
                          <a:effectLst/>
                        </a:rPr>
                        <a:t>Importancia Relativa</a:t>
                      </a:r>
                      <a:endParaRPr lang="es-AR" sz="1100">
                        <a:effectLst/>
                        <a:latin typeface="Calibri"/>
                        <a:ea typeface="Calibri"/>
                        <a:cs typeface="Times New Roman"/>
                      </a:endParaRPr>
                    </a:p>
                  </a:txBody>
                  <a:tcPr marL="55518" marR="55518" marT="0" marB="0" anchor="ctr"/>
                </a:tc>
                <a:tc>
                  <a:txBody>
                    <a:bodyPr/>
                    <a:lstStyle/>
                    <a:p>
                      <a:pPr algn="ctr">
                        <a:lnSpc>
                          <a:spcPct val="115000"/>
                        </a:lnSpc>
                        <a:spcAft>
                          <a:spcPts val="0"/>
                        </a:spcAft>
                      </a:pPr>
                      <a:r>
                        <a:rPr lang="es-AR" sz="1100">
                          <a:effectLst/>
                        </a:rPr>
                        <a:t>Tendencia Futura</a:t>
                      </a:r>
                      <a:endParaRPr lang="es-AR" sz="1100">
                        <a:effectLst/>
                        <a:latin typeface="Calibri"/>
                        <a:ea typeface="Calibri"/>
                        <a:cs typeface="Times New Roman"/>
                      </a:endParaRPr>
                    </a:p>
                  </a:txBody>
                  <a:tcPr marL="55518" marR="55518" marT="0" marB="0" anchor="ctr"/>
                </a:tc>
                <a:tc>
                  <a:txBody>
                    <a:bodyPr/>
                    <a:lstStyle/>
                    <a:p>
                      <a:pPr algn="ctr">
                        <a:lnSpc>
                          <a:spcPct val="115000"/>
                        </a:lnSpc>
                        <a:spcAft>
                          <a:spcPts val="0"/>
                        </a:spcAft>
                      </a:pPr>
                      <a:r>
                        <a:rPr lang="es-AR" sz="1100">
                          <a:effectLst/>
                        </a:rPr>
                        <a:t>Análisis de la Industria </a:t>
                      </a:r>
                      <a:endParaRPr lang="es-AR" sz="1100">
                        <a:effectLst/>
                        <a:latin typeface="Calibri"/>
                        <a:ea typeface="Calibri"/>
                        <a:cs typeface="Times New Roman"/>
                      </a:endParaRPr>
                    </a:p>
                  </a:txBody>
                  <a:tcPr marL="55518" marR="55518" marT="0" marB="0" anchor="ctr"/>
                </a:tc>
                <a:tc>
                  <a:txBody>
                    <a:bodyPr/>
                    <a:lstStyle/>
                    <a:p>
                      <a:pPr algn="ctr">
                        <a:lnSpc>
                          <a:spcPct val="115000"/>
                        </a:lnSpc>
                        <a:spcAft>
                          <a:spcPts val="0"/>
                        </a:spcAft>
                      </a:pPr>
                      <a:r>
                        <a:rPr lang="es-AR" sz="1100">
                          <a:effectLst/>
                        </a:rPr>
                        <a:t>Acciones Estratégicas</a:t>
                      </a:r>
                      <a:endParaRPr lang="es-AR" sz="1100">
                        <a:effectLst/>
                        <a:latin typeface="Calibri"/>
                        <a:ea typeface="Calibri"/>
                        <a:cs typeface="Times New Roman"/>
                      </a:endParaRPr>
                    </a:p>
                  </a:txBody>
                  <a:tcPr marL="55518" marR="55518" marT="0" marB="0" anchor="ctr"/>
                </a:tc>
              </a:tr>
              <a:tr h="902694">
                <a:tc>
                  <a:txBody>
                    <a:bodyPr/>
                    <a:lstStyle/>
                    <a:p>
                      <a:pPr algn="ctr">
                        <a:lnSpc>
                          <a:spcPct val="115000"/>
                        </a:lnSpc>
                        <a:spcAft>
                          <a:spcPts val="0"/>
                        </a:spcAft>
                      </a:pPr>
                      <a:r>
                        <a:rPr lang="es-AR" sz="1100" dirty="0">
                          <a:effectLst/>
                        </a:rPr>
                        <a:t>Potenciales Entrantes</a:t>
                      </a:r>
                      <a:endParaRPr lang="es-AR" sz="1100" dirty="0">
                        <a:effectLst/>
                        <a:latin typeface="Calibri"/>
                        <a:ea typeface="Calibri"/>
                        <a:cs typeface="Times New Roman"/>
                      </a:endParaRPr>
                    </a:p>
                  </a:txBody>
                  <a:tcPr marL="55518" marR="55518" marT="0" marB="0" anchor="ctr"/>
                </a:tc>
                <a:tc>
                  <a:txBody>
                    <a:bodyPr/>
                    <a:lstStyle/>
                    <a:p>
                      <a:pPr algn="ctr">
                        <a:lnSpc>
                          <a:spcPct val="115000"/>
                        </a:lnSpc>
                        <a:spcAft>
                          <a:spcPts val="0"/>
                        </a:spcAft>
                      </a:pPr>
                      <a:r>
                        <a:rPr lang="es-AR" sz="1100" dirty="0">
                          <a:effectLst/>
                        </a:rPr>
                        <a:t>Alta</a:t>
                      </a:r>
                      <a:endParaRPr lang="es-AR" sz="1100" dirty="0">
                        <a:effectLst/>
                        <a:latin typeface="Calibri"/>
                        <a:ea typeface="Calibri"/>
                        <a:cs typeface="Times New Roman"/>
                      </a:endParaRPr>
                    </a:p>
                  </a:txBody>
                  <a:tcPr marL="55518" marR="55518" marT="0" marB="0" anchor="ctr"/>
                </a:tc>
                <a:tc>
                  <a:txBody>
                    <a:bodyPr/>
                    <a:lstStyle/>
                    <a:p>
                      <a:pPr algn="ctr">
                        <a:lnSpc>
                          <a:spcPct val="115000"/>
                        </a:lnSpc>
                        <a:spcAft>
                          <a:spcPts val="0"/>
                        </a:spcAft>
                      </a:pPr>
                      <a:endParaRPr lang="es-AR" sz="1100" dirty="0">
                        <a:effectLst/>
                        <a:latin typeface="Calibri"/>
                        <a:ea typeface="Calibri"/>
                        <a:cs typeface="Times New Roman"/>
                      </a:endParaRPr>
                    </a:p>
                  </a:txBody>
                  <a:tcPr marL="55518" marR="55518" marT="0" marB="0" anchor="ctr"/>
                </a:tc>
                <a:tc>
                  <a:txBody>
                    <a:bodyPr/>
                    <a:lstStyle/>
                    <a:p>
                      <a:pPr marL="210185" indent="-270510">
                        <a:lnSpc>
                          <a:spcPct val="115000"/>
                        </a:lnSpc>
                        <a:spcAft>
                          <a:spcPts val="0"/>
                        </a:spcAft>
                        <a:buFont typeface="Wingdings" panose="05000000000000000000" pitchFamily="2" charset="2"/>
                        <a:buChar char="Ø"/>
                      </a:pPr>
                      <a:r>
                        <a:rPr lang="es-AR" sz="1100" dirty="0" smtClean="0">
                          <a:effectLst/>
                        </a:rPr>
                        <a:t>Productores locales</a:t>
                      </a:r>
                    </a:p>
                    <a:p>
                      <a:pPr marL="210185" indent="-270510">
                        <a:lnSpc>
                          <a:spcPct val="115000"/>
                        </a:lnSpc>
                        <a:spcAft>
                          <a:spcPts val="0"/>
                        </a:spcAft>
                      </a:pPr>
                      <a:r>
                        <a:rPr lang="es-AR" sz="1100" dirty="0" smtClean="0">
                          <a:effectLst/>
                        </a:rPr>
                        <a:t>Las </a:t>
                      </a:r>
                      <a:r>
                        <a:rPr lang="es-AR" sz="1100" dirty="0">
                          <a:effectLst/>
                        </a:rPr>
                        <a:t>barreras de entrada o factores críticos son:</a:t>
                      </a:r>
                    </a:p>
                    <a:p>
                      <a:pPr marL="342900" lvl="0" indent="-342900">
                        <a:lnSpc>
                          <a:spcPct val="115000"/>
                        </a:lnSpc>
                        <a:spcAft>
                          <a:spcPts val="0"/>
                        </a:spcAft>
                        <a:buFont typeface="Wingdings"/>
                        <a:buChar char=""/>
                      </a:pPr>
                      <a:r>
                        <a:rPr lang="es-AR" sz="1100" dirty="0">
                          <a:effectLst/>
                        </a:rPr>
                        <a:t>Necesidad de obtener tecnología y conocimiento especializado</a:t>
                      </a:r>
                    </a:p>
                    <a:p>
                      <a:pPr marL="342900" lvl="0" indent="-342900">
                        <a:lnSpc>
                          <a:spcPct val="115000"/>
                        </a:lnSpc>
                        <a:spcAft>
                          <a:spcPts val="0"/>
                        </a:spcAft>
                        <a:buFont typeface="Wingdings"/>
                        <a:buChar char=""/>
                      </a:pPr>
                      <a:r>
                        <a:rPr lang="es-AR" sz="1100" b="1" dirty="0">
                          <a:solidFill>
                            <a:schemeClr val="tx1"/>
                          </a:solidFill>
                          <a:effectLst/>
                        </a:rPr>
                        <a:t>Experiencia en la industria</a:t>
                      </a:r>
                    </a:p>
                    <a:p>
                      <a:pPr marL="342900" lvl="0" indent="-342900">
                        <a:lnSpc>
                          <a:spcPct val="115000"/>
                        </a:lnSpc>
                        <a:spcAft>
                          <a:spcPts val="0"/>
                        </a:spcAft>
                        <a:buFont typeface="Wingdings"/>
                        <a:buChar char=""/>
                      </a:pPr>
                      <a:r>
                        <a:rPr lang="es-AR" sz="1100" b="1" dirty="0">
                          <a:solidFill>
                            <a:schemeClr val="tx1"/>
                          </a:solidFill>
                          <a:effectLst/>
                        </a:rPr>
                        <a:t>Falta de acceso a materias primas</a:t>
                      </a:r>
                      <a:endParaRPr lang="es-AR" sz="1100" b="1" dirty="0">
                        <a:solidFill>
                          <a:schemeClr val="tx1"/>
                        </a:solidFill>
                        <a:effectLst/>
                        <a:latin typeface="Calibri"/>
                        <a:ea typeface="Calibri"/>
                        <a:cs typeface="Times New Roman"/>
                      </a:endParaRPr>
                    </a:p>
                  </a:txBody>
                  <a:tcPr marL="55518" marR="55518" marT="0" marB="0"/>
                </a:tc>
                <a:tc>
                  <a:txBody>
                    <a:bodyPr/>
                    <a:lstStyle/>
                    <a:p>
                      <a:pPr marL="342900" lvl="0" indent="-342900">
                        <a:lnSpc>
                          <a:spcPct val="115000"/>
                        </a:lnSpc>
                        <a:spcAft>
                          <a:spcPts val="0"/>
                        </a:spcAft>
                        <a:buFont typeface="Wingdings"/>
                        <a:buChar char=""/>
                      </a:pPr>
                      <a:r>
                        <a:rPr lang="es-AR" sz="1100" b="1" dirty="0" smtClean="0">
                          <a:solidFill>
                            <a:schemeClr val="tx1"/>
                          </a:solidFill>
                          <a:effectLst/>
                        </a:rPr>
                        <a:t>Contratar ingenieros especializados</a:t>
                      </a:r>
                    </a:p>
                    <a:p>
                      <a:pPr marL="342900" lvl="0" indent="-342900">
                        <a:lnSpc>
                          <a:spcPct val="115000"/>
                        </a:lnSpc>
                        <a:spcAft>
                          <a:spcPts val="0"/>
                        </a:spcAft>
                        <a:buFont typeface="Wingdings"/>
                        <a:buChar char=""/>
                      </a:pPr>
                      <a:r>
                        <a:rPr lang="es-AR" sz="1100" b="1" dirty="0" smtClean="0">
                          <a:solidFill>
                            <a:schemeClr val="tx1"/>
                          </a:solidFill>
                          <a:effectLst/>
                        </a:rPr>
                        <a:t>Ubicación estratégica</a:t>
                      </a:r>
                      <a:endParaRPr lang="es-AR" sz="1100" b="1" dirty="0">
                        <a:solidFill>
                          <a:schemeClr val="tx1"/>
                        </a:solidFill>
                        <a:effectLst/>
                      </a:endParaRPr>
                    </a:p>
                    <a:p>
                      <a:pPr marL="134620">
                        <a:lnSpc>
                          <a:spcPct val="115000"/>
                        </a:lnSpc>
                        <a:spcAft>
                          <a:spcPts val="0"/>
                        </a:spcAft>
                      </a:pPr>
                      <a:r>
                        <a:rPr lang="es-AR" sz="1100" dirty="0">
                          <a:effectLst/>
                        </a:rPr>
                        <a:t> </a:t>
                      </a:r>
                      <a:endParaRPr lang="es-AR" sz="1100" dirty="0">
                        <a:effectLst/>
                        <a:latin typeface="Calibri"/>
                        <a:ea typeface="Calibri"/>
                        <a:cs typeface="Times New Roman"/>
                      </a:endParaRPr>
                    </a:p>
                  </a:txBody>
                  <a:tcPr marL="55518" marR="55518" marT="0" marB="0"/>
                </a:tc>
              </a:tr>
              <a:tr h="1266541">
                <a:tc>
                  <a:txBody>
                    <a:bodyPr/>
                    <a:lstStyle/>
                    <a:p>
                      <a:pPr algn="ctr">
                        <a:lnSpc>
                          <a:spcPct val="115000"/>
                        </a:lnSpc>
                        <a:spcAft>
                          <a:spcPts val="0"/>
                        </a:spcAft>
                      </a:pPr>
                      <a:r>
                        <a:rPr lang="es-AR" sz="1100">
                          <a:effectLst/>
                        </a:rPr>
                        <a:t>Productos Sustitutos</a:t>
                      </a:r>
                      <a:endParaRPr lang="es-AR" sz="1100">
                        <a:effectLst/>
                        <a:latin typeface="Calibri"/>
                        <a:ea typeface="Calibri"/>
                        <a:cs typeface="Times New Roman"/>
                      </a:endParaRPr>
                    </a:p>
                  </a:txBody>
                  <a:tcPr marL="55518" marR="55518" marT="0" marB="0" anchor="ctr"/>
                </a:tc>
                <a:tc>
                  <a:txBody>
                    <a:bodyPr/>
                    <a:lstStyle/>
                    <a:p>
                      <a:pPr algn="ctr">
                        <a:lnSpc>
                          <a:spcPct val="115000"/>
                        </a:lnSpc>
                        <a:spcAft>
                          <a:spcPts val="0"/>
                        </a:spcAft>
                      </a:pPr>
                      <a:r>
                        <a:rPr lang="es-AR" sz="1100">
                          <a:effectLst/>
                        </a:rPr>
                        <a:t>Media</a:t>
                      </a:r>
                      <a:endParaRPr lang="es-AR" sz="1100">
                        <a:effectLst/>
                        <a:latin typeface="Calibri"/>
                        <a:ea typeface="Calibri"/>
                        <a:cs typeface="Times New Roman"/>
                      </a:endParaRPr>
                    </a:p>
                  </a:txBody>
                  <a:tcPr marL="55518" marR="55518" marT="0" marB="0" anchor="ctr"/>
                </a:tc>
                <a:tc>
                  <a:txBody>
                    <a:bodyPr/>
                    <a:lstStyle/>
                    <a:p>
                      <a:pPr algn="ctr">
                        <a:lnSpc>
                          <a:spcPct val="115000"/>
                        </a:lnSpc>
                        <a:spcAft>
                          <a:spcPts val="0"/>
                        </a:spcAft>
                      </a:pPr>
                      <a:endParaRPr lang="es-AR" sz="1100" dirty="0">
                        <a:effectLst/>
                        <a:latin typeface="Calibri"/>
                        <a:ea typeface="Calibri"/>
                        <a:cs typeface="Times New Roman"/>
                      </a:endParaRPr>
                    </a:p>
                  </a:txBody>
                  <a:tcPr marL="55518" marR="55518" marT="0" marB="0" anchor="ctr"/>
                </a:tc>
                <a:tc>
                  <a:txBody>
                    <a:bodyPr/>
                    <a:lstStyle/>
                    <a:p>
                      <a:pPr marL="210185" indent="-270510">
                        <a:lnSpc>
                          <a:spcPct val="115000"/>
                        </a:lnSpc>
                        <a:spcAft>
                          <a:spcPts val="0"/>
                        </a:spcAft>
                      </a:pPr>
                      <a:r>
                        <a:rPr lang="es-AR" sz="1100" dirty="0">
                          <a:effectLst/>
                        </a:rPr>
                        <a:t>Los productos sustitutos son:</a:t>
                      </a:r>
                    </a:p>
                    <a:p>
                      <a:pPr marL="342900" lvl="0" indent="-342900">
                        <a:lnSpc>
                          <a:spcPct val="115000"/>
                        </a:lnSpc>
                        <a:spcAft>
                          <a:spcPts val="0"/>
                        </a:spcAft>
                        <a:buFont typeface="Wingdings"/>
                        <a:buChar char=""/>
                      </a:pPr>
                      <a:r>
                        <a:rPr lang="es-AR" sz="1100" dirty="0">
                          <a:effectLst/>
                        </a:rPr>
                        <a:t>Madera de Pino</a:t>
                      </a:r>
                    </a:p>
                    <a:p>
                      <a:pPr marL="342900" lvl="0" indent="-342900">
                        <a:lnSpc>
                          <a:spcPct val="115000"/>
                        </a:lnSpc>
                        <a:spcAft>
                          <a:spcPts val="0"/>
                        </a:spcAft>
                        <a:buFont typeface="Wingdings"/>
                        <a:buChar char=""/>
                      </a:pPr>
                      <a:r>
                        <a:rPr lang="es-AR" sz="1100" dirty="0">
                          <a:effectLst/>
                        </a:rPr>
                        <a:t>Plásticos, Aluminio, Chapas de Acero, Materiales aislantes</a:t>
                      </a:r>
                    </a:p>
                    <a:p>
                      <a:pPr marL="342900" lvl="0" indent="-342900">
                        <a:lnSpc>
                          <a:spcPct val="115000"/>
                        </a:lnSpc>
                        <a:spcAft>
                          <a:spcPts val="0"/>
                        </a:spcAft>
                        <a:buFont typeface="Wingdings"/>
                        <a:buChar char=""/>
                      </a:pPr>
                      <a:r>
                        <a:rPr lang="es-AR" sz="1100" dirty="0">
                          <a:effectLst/>
                        </a:rPr>
                        <a:t>Costos bajos, buenas prestaciones</a:t>
                      </a:r>
                      <a:endParaRPr lang="es-AR" sz="1100" dirty="0">
                        <a:effectLst/>
                        <a:latin typeface="Calibri"/>
                        <a:ea typeface="Calibri"/>
                        <a:cs typeface="Times New Roman"/>
                      </a:endParaRPr>
                    </a:p>
                  </a:txBody>
                  <a:tcPr marL="55518" marR="55518" marT="0" marB="0"/>
                </a:tc>
                <a:tc>
                  <a:txBody>
                    <a:bodyPr/>
                    <a:lstStyle/>
                    <a:p>
                      <a:pPr marL="342900" lvl="0" indent="-342900">
                        <a:lnSpc>
                          <a:spcPct val="115000"/>
                        </a:lnSpc>
                        <a:spcAft>
                          <a:spcPts val="0"/>
                        </a:spcAft>
                        <a:buFont typeface="Wingdings"/>
                        <a:buChar char=""/>
                      </a:pPr>
                      <a:r>
                        <a:rPr lang="es-AR" sz="1100" b="1" dirty="0">
                          <a:solidFill>
                            <a:schemeClr val="tx1"/>
                          </a:solidFill>
                          <a:effectLst/>
                        </a:rPr>
                        <a:t>Aumentar la calidad de los productos</a:t>
                      </a:r>
                    </a:p>
                    <a:p>
                      <a:pPr marL="342900" lvl="0" indent="-342900">
                        <a:lnSpc>
                          <a:spcPct val="115000"/>
                        </a:lnSpc>
                        <a:spcAft>
                          <a:spcPts val="0"/>
                        </a:spcAft>
                        <a:buFont typeface="Wingdings"/>
                        <a:buChar char=""/>
                      </a:pPr>
                      <a:r>
                        <a:rPr lang="es-AR" sz="1100" b="1" dirty="0">
                          <a:solidFill>
                            <a:schemeClr val="tx1"/>
                          </a:solidFill>
                          <a:effectLst/>
                        </a:rPr>
                        <a:t>Producir productos estandarizados para construcción del tipo entramado estructural</a:t>
                      </a:r>
                    </a:p>
                    <a:p>
                      <a:pPr marL="342900" lvl="0" indent="-342900">
                        <a:lnSpc>
                          <a:spcPct val="115000"/>
                        </a:lnSpc>
                        <a:spcAft>
                          <a:spcPts val="0"/>
                        </a:spcAft>
                        <a:buFont typeface="Wingdings"/>
                        <a:buChar char=""/>
                      </a:pPr>
                      <a:r>
                        <a:rPr lang="es-AR" sz="1100" b="1" dirty="0" smtClean="0">
                          <a:effectLst/>
                        </a:rPr>
                        <a:t>Promover </a:t>
                      </a:r>
                      <a:r>
                        <a:rPr lang="es-AR" sz="1100" b="1" dirty="0">
                          <a:effectLst/>
                        </a:rPr>
                        <a:t>Producto sustentable</a:t>
                      </a:r>
                    </a:p>
                    <a:p>
                      <a:pPr marL="342900" lvl="0" indent="-342900">
                        <a:lnSpc>
                          <a:spcPct val="115000"/>
                        </a:lnSpc>
                        <a:spcAft>
                          <a:spcPts val="0"/>
                        </a:spcAft>
                        <a:buFont typeface="Wingdings"/>
                        <a:buChar char=""/>
                      </a:pPr>
                      <a:r>
                        <a:rPr lang="es-AR" sz="1100" dirty="0">
                          <a:effectLst/>
                        </a:rPr>
                        <a:t>Viviendas de madera PROCREAR</a:t>
                      </a:r>
                    </a:p>
                    <a:p>
                      <a:pPr marL="342900" lvl="0" indent="-342900">
                        <a:lnSpc>
                          <a:spcPct val="115000"/>
                        </a:lnSpc>
                        <a:spcAft>
                          <a:spcPts val="0"/>
                        </a:spcAft>
                        <a:buFont typeface="Wingdings"/>
                        <a:buChar char=""/>
                      </a:pPr>
                      <a:r>
                        <a:rPr lang="es-AR" sz="1100" dirty="0">
                          <a:effectLst/>
                        </a:rPr>
                        <a:t>Promoción construcción en seco</a:t>
                      </a:r>
                      <a:endParaRPr lang="es-AR" sz="1100" dirty="0">
                        <a:effectLst/>
                        <a:latin typeface="Calibri"/>
                        <a:ea typeface="Calibri"/>
                        <a:cs typeface="Times New Roman"/>
                      </a:endParaRPr>
                    </a:p>
                  </a:txBody>
                  <a:tcPr marL="55518" marR="55518" marT="0" marB="0"/>
                </a:tc>
              </a:tr>
              <a:tr h="2726272">
                <a:tc>
                  <a:txBody>
                    <a:bodyPr/>
                    <a:lstStyle/>
                    <a:p>
                      <a:pPr algn="ctr">
                        <a:lnSpc>
                          <a:spcPct val="115000"/>
                        </a:lnSpc>
                        <a:spcAft>
                          <a:spcPts val="0"/>
                        </a:spcAft>
                      </a:pPr>
                      <a:r>
                        <a:rPr lang="es-AR" sz="1100">
                          <a:effectLst/>
                        </a:rPr>
                        <a:t>Poder de Proveedores</a:t>
                      </a:r>
                      <a:endParaRPr lang="es-AR" sz="1100">
                        <a:effectLst/>
                        <a:latin typeface="Calibri"/>
                        <a:ea typeface="Calibri"/>
                        <a:cs typeface="Times New Roman"/>
                      </a:endParaRPr>
                    </a:p>
                  </a:txBody>
                  <a:tcPr marL="55518" marR="55518" marT="0" marB="0" anchor="ctr"/>
                </a:tc>
                <a:tc>
                  <a:txBody>
                    <a:bodyPr/>
                    <a:lstStyle/>
                    <a:p>
                      <a:pPr algn="ctr">
                        <a:lnSpc>
                          <a:spcPct val="115000"/>
                        </a:lnSpc>
                        <a:spcAft>
                          <a:spcPts val="0"/>
                        </a:spcAft>
                      </a:pPr>
                      <a:r>
                        <a:rPr lang="es-AR" sz="1100" dirty="0" smtClean="0">
                          <a:effectLst/>
                        </a:rPr>
                        <a:t>Media</a:t>
                      </a:r>
                      <a:endParaRPr lang="es-AR" sz="1100" dirty="0">
                        <a:effectLst/>
                        <a:latin typeface="Calibri"/>
                        <a:ea typeface="Calibri"/>
                        <a:cs typeface="Times New Roman"/>
                      </a:endParaRPr>
                    </a:p>
                  </a:txBody>
                  <a:tcPr marL="55518" marR="55518" marT="0" marB="0" anchor="ctr"/>
                </a:tc>
                <a:tc>
                  <a:txBody>
                    <a:bodyPr/>
                    <a:lstStyle/>
                    <a:p>
                      <a:pPr algn="ctr">
                        <a:lnSpc>
                          <a:spcPct val="115000"/>
                        </a:lnSpc>
                        <a:spcAft>
                          <a:spcPts val="0"/>
                        </a:spcAft>
                      </a:pPr>
                      <a:endParaRPr lang="es-AR" sz="1100" dirty="0">
                        <a:effectLst/>
                        <a:latin typeface="Calibri"/>
                        <a:ea typeface="Calibri"/>
                        <a:cs typeface="Times New Roman"/>
                      </a:endParaRPr>
                    </a:p>
                  </a:txBody>
                  <a:tcPr marL="55518" marR="55518" marT="0" marB="0" anchor="ctr"/>
                </a:tc>
                <a:tc>
                  <a:txBody>
                    <a:bodyPr/>
                    <a:lstStyle/>
                    <a:p>
                      <a:pPr marL="342900" lvl="0" indent="-342900">
                        <a:lnSpc>
                          <a:spcPct val="115000"/>
                        </a:lnSpc>
                        <a:spcAft>
                          <a:spcPts val="0"/>
                        </a:spcAft>
                        <a:buFont typeface="Wingdings"/>
                        <a:buChar char=""/>
                      </a:pPr>
                      <a:r>
                        <a:rPr lang="es-AR" sz="1100" b="1" dirty="0">
                          <a:effectLst/>
                        </a:rPr>
                        <a:t>Proveedores con  bajo poder de negociación</a:t>
                      </a:r>
                    </a:p>
                    <a:p>
                      <a:pPr marL="342900" lvl="0" indent="-342900">
                        <a:lnSpc>
                          <a:spcPct val="115000"/>
                        </a:lnSpc>
                        <a:spcAft>
                          <a:spcPts val="0"/>
                        </a:spcAft>
                        <a:buFont typeface="Wingdings"/>
                        <a:buChar char=""/>
                      </a:pPr>
                      <a:r>
                        <a:rPr lang="es-AR" sz="1100" b="1" dirty="0">
                          <a:effectLst/>
                        </a:rPr>
                        <a:t>Productores que tengan montes con rollos derechos, sin nudos y  diámetros mayores a 18 cm tienen mayor poder de negociación</a:t>
                      </a:r>
                    </a:p>
                    <a:p>
                      <a:pPr marL="342900" lvl="0" indent="-342900">
                        <a:lnSpc>
                          <a:spcPct val="115000"/>
                        </a:lnSpc>
                        <a:spcAft>
                          <a:spcPts val="0"/>
                        </a:spcAft>
                        <a:buFont typeface="Wingdings"/>
                        <a:buChar char=""/>
                      </a:pPr>
                      <a:r>
                        <a:rPr lang="es-AR" sz="1100" dirty="0" smtClean="0">
                          <a:effectLst/>
                        </a:rPr>
                        <a:t>Oferta </a:t>
                      </a:r>
                      <a:r>
                        <a:rPr lang="es-AR" sz="1100" dirty="0">
                          <a:effectLst/>
                        </a:rPr>
                        <a:t>de madera que se comporta como </a:t>
                      </a:r>
                      <a:r>
                        <a:rPr lang="es-AR" sz="1100" dirty="0" err="1">
                          <a:effectLst/>
                        </a:rPr>
                        <a:t>commodity</a:t>
                      </a:r>
                      <a:endParaRPr lang="es-AR" sz="1100" dirty="0">
                        <a:effectLst/>
                      </a:endParaRPr>
                    </a:p>
                    <a:p>
                      <a:pPr marL="342900" lvl="0" indent="-342900">
                        <a:lnSpc>
                          <a:spcPct val="115000"/>
                        </a:lnSpc>
                        <a:spcAft>
                          <a:spcPts val="0"/>
                        </a:spcAft>
                        <a:buFont typeface="Wingdings"/>
                        <a:buChar char=""/>
                      </a:pPr>
                      <a:r>
                        <a:rPr lang="es-AR" sz="1100" dirty="0">
                          <a:effectLst/>
                        </a:rPr>
                        <a:t>Proyecciones del consumo de madera para la  industria del aserrío con una taza de incremento del 4% anual hace existirá en la región una demanda de madera insatisfecha de alrededor de los 3,1 millones de metros cúbicos.</a:t>
                      </a:r>
                    </a:p>
                    <a:p>
                      <a:pPr marL="210185">
                        <a:lnSpc>
                          <a:spcPct val="115000"/>
                        </a:lnSpc>
                        <a:spcAft>
                          <a:spcPts val="0"/>
                        </a:spcAft>
                      </a:pPr>
                      <a:r>
                        <a:rPr lang="es-AR" sz="1100" dirty="0">
                          <a:effectLst/>
                        </a:rPr>
                        <a:t> </a:t>
                      </a:r>
                      <a:endParaRPr lang="es-AR" sz="1100" dirty="0">
                        <a:effectLst/>
                        <a:latin typeface="Calibri"/>
                        <a:ea typeface="Calibri"/>
                        <a:cs typeface="Times New Roman"/>
                      </a:endParaRPr>
                    </a:p>
                  </a:txBody>
                  <a:tcPr marL="55518" marR="55518" marT="0" marB="0"/>
                </a:tc>
                <a:tc>
                  <a:txBody>
                    <a:bodyPr/>
                    <a:lstStyle/>
                    <a:p>
                      <a:pPr marL="342900" lvl="0" indent="-342900">
                        <a:lnSpc>
                          <a:spcPct val="115000"/>
                        </a:lnSpc>
                        <a:spcAft>
                          <a:spcPts val="0"/>
                        </a:spcAft>
                        <a:buFont typeface="Wingdings" panose="05000000000000000000" pitchFamily="2" charset="2"/>
                        <a:buChar char="Ø"/>
                      </a:pPr>
                      <a:endParaRPr lang="es-AR" sz="1100" b="1" dirty="0" smtClean="0">
                        <a:effectLst/>
                      </a:endParaRPr>
                    </a:p>
                    <a:p>
                      <a:pPr marL="342900" lvl="0" indent="-342900">
                        <a:lnSpc>
                          <a:spcPct val="115000"/>
                        </a:lnSpc>
                        <a:spcAft>
                          <a:spcPts val="0"/>
                        </a:spcAft>
                        <a:buFont typeface="Wingdings" panose="05000000000000000000" pitchFamily="2" charset="2"/>
                        <a:buChar char="Ø"/>
                      </a:pPr>
                      <a:r>
                        <a:rPr lang="es-AR" sz="1100" b="1" dirty="0" smtClean="0">
                          <a:effectLst/>
                        </a:rPr>
                        <a:t>Integración Vertical</a:t>
                      </a:r>
                    </a:p>
                    <a:p>
                      <a:pPr marL="342900" lvl="0" indent="-342900">
                        <a:lnSpc>
                          <a:spcPct val="115000"/>
                        </a:lnSpc>
                        <a:spcAft>
                          <a:spcPts val="0"/>
                        </a:spcAft>
                        <a:buFont typeface="Wingdings" panose="05000000000000000000" pitchFamily="2" charset="2"/>
                        <a:buChar char="Ø"/>
                      </a:pPr>
                      <a:r>
                        <a:rPr lang="es-AR" sz="1100" b="1" dirty="0" smtClean="0">
                          <a:effectLst/>
                          <a:latin typeface="Calibri"/>
                          <a:ea typeface="Calibri"/>
                          <a:cs typeface="Times New Roman"/>
                        </a:rPr>
                        <a:t>Obtener MP</a:t>
                      </a:r>
                      <a:r>
                        <a:rPr lang="es-AR" sz="1100" b="1" baseline="0" dirty="0" smtClean="0">
                          <a:effectLst/>
                          <a:latin typeface="Calibri"/>
                          <a:ea typeface="Calibri"/>
                          <a:cs typeface="Times New Roman"/>
                        </a:rPr>
                        <a:t> de calidad para apalancar el rendimiento de corte</a:t>
                      </a:r>
                      <a:endParaRPr lang="es-AR" sz="1100" b="1" dirty="0">
                        <a:effectLst/>
                        <a:latin typeface="Calibri"/>
                        <a:ea typeface="Calibri"/>
                        <a:cs typeface="Times New Roman"/>
                      </a:endParaRPr>
                    </a:p>
                  </a:txBody>
                  <a:tcPr marL="55518" marR="55518" marT="0" marB="0"/>
                </a:tc>
              </a:tr>
            </a:tbl>
          </a:graphicData>
        </a:graphic>
      </p:graphicFrame>
      <p:sp>
        <p:nvSpPr>
          <p:cNvPr id="9" name="AutoShape 19"/>
          <p:cNvSpPr>
            <a:spLocks noChangeArrowheads="1"/>
          </p:cNvSpPr>
          <p:nvPr/>
        </p:nvSpPr>
        <p:spPr bwMode="auto">
          <a:xfrm rot="16200000">
            <a:off x="2568227" y="3110112"/>
            <a:ext cx="252413" cy="242887"/>
          </a:xfrm>
          <a:prstGeom prst="downArrow">
            <a:avLst>
              <a:gd name="adj1" fmla="val 50000"/>
              <a:gd name="adj2" fmla="val 25000"/>
            </a:avLst>
          </a:prstGeom>
          <a:solidFill>
            <a:srgbClr val="FFFF00"/>
          </a:solidFill>
          <a:ln w="12700">
            <a:solidFill>
              <a:schemeClr val="tx1"/>
            </a:solidFill>
            <a:miter lim="800000"/>
            <a:headEnd/>
            <a:tailEnd/>
          </a:ln>
        </p:spPr>
        <p:txBody>
          <a:bodyPr wrap="none" anchor="ctr"/>
          <a:lstStyle>
            <a:defPPr>
              <a:defRPr lang="en-US"/>
            </a:defPPr>
            <a:lvl1pPr algn="ctr" rtl="0" fontAlgn="base">
              <a:spcBef>
                <a:spcPct val="0"/>
              </a:spcBef>
              <a:spcAft>
                <a:spcPct val="0"/>
              </a:spcAft>
              <a:defRPr sz="3200" kern="1200">
                <a:solidFill>
                  <a:schemeClr val="tx1"/>
                </a:solidFill>
                <a:latin typeface="Arial" charset="0"/>
                <a:ea typeface="+mn-ea"/>
                <a:cs typeface="+mn-cs"/>
              </a:defRPr>
            </a:lvl1pPr>
            <a:lvl2pPr marL="457200" algn="ctr" rtl="0" fontAlgn="base">
              <a:spcBef>
                <a:spcPct val="0"/>
              </a:spcBef>
              <a:spcAft>
                <a:spcPct val="0"/>
              </a:spcAft>
              <a:defRPr sz="3200" kern="1200">
                <a:solidFill>
                  <a:schemeClr val="tx1"/>
                </a:solidFill>
                <a:latin typeface="Arial" charset="0"/>
                <a:ea typeface="+mn-ea"/>
                <a:cs typeface="+mn-cs"/>
              </a:defRPr>
            </a:lvl2pPr>
            <a:lvl3pPr marL="914400" algn="ctr" rtl="0" fontAlgn="base">
              <a:spcBef>
                <a:spcPct val="0"/>
              </a:spcBef>
              <a:spcAft>
                <a:spcPct val="0"/>
              </a:spcAft>
              <a:defRPr sz="3200" kern="1200">
                <a:solidFill>
                  <a:schemeClr val="tx1"/>
                </a:solidFill>
                <a:latin typeface="Arial" charset="0"/>
                <a:ea typeface="+mn-ea"/>
                <a:cs typeface="+mn-cs"/>
              </a:defRPr>
            </a:lvl3pPr>
            <a:lvl4pPr marL="1371600" algn="ctr" rtl="0" fontAlgn="base">
              <a:spcBef>
                <a:spcPct val="0"/>
              </a:spcBef>
              <a:spcAft>
                <a:spcPct val="0"/>
              </a:spcAft>
              <a:defRPr sz="3200" kern="1200">
                <a:solidFill>
                  <a:schemeClr val="tx1"/>
                </a:solidFill>
                <a:latin typeface="Arial" charset="0"/>
                <a:ea typeface="+mn-ea"/>
                <a:cs typeface="+mn-cs"/>
              </a:defRPr>
            </a:lvl4pPr>
            <a:lvl5pPr marL="1828800" algn="ctr" rtl="0" fontAlgn="base">
              <a:spcBef>
                <a:spcPct val="0"/>
              </a:spcBef>
              <a:spcAft>
                <a:spcPct val="0"/>
              </a:spcAft>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a:lstStyle>
          <a:p>
            <a:endParaRPr lang="es-AR"/>
          </a:p>
        </p:txBody>
      </p:sp>
      <p:sp>
        <p:nvSpPr>
          <p:cNvPr id="16" name="AutoShape 20"/>
          <p:cNvSpPr>
            <a:spLocks noChangeArrowheads="1"/>
          </p:cNvSpPr>
          <p:nvPr/>
        </p:nvSpPr>
        <p:spPr bwMode="auto">
          <a:xfrm rot="13500000">
            <a:off x="2567434" y="1826815"/>
            <a:ext cx="254000" cy="244475"/>
          </a:xfrm>
          <a:prstGeom prst="downArrow">
            <a:avLst>
              <a:gd name="adj1" fmla="val 50000"/>
              <a:gd name="adj2" fmla="val 25000"/>
            </a:avLst>
          </a:prstGeom>
          <a:solidFill>
            <a:srgbClr val="FFFF00"/>
          </a:solidFill>
          <a:ln w="12700">
            <a:solidFill>
              <a:sysClr val="windowText" lastClr="000000"/>
            </a:solidFill>
            <a:miter lim="800000"/>
            <a:headEnd/>
            <a:tailEnd/>
          </a:ln>
        </p:spPr>
        <p:txBody>
          <a:bodyPr wrap="none" anchor="ctr"/>
          <a:lstStyle>
            <a:defPPr>
              <a:defRPr lang="en-US"/>
            </a:defPPr>
            <a:lvl1pPr algn="ctr" rtl="0" fontAlgn="base">
              <a:spcBef>
                <a:spcPct val="0"/>
              </a:spcBef>
              <a:spcAft>
                <a:spcPct val="0"/>
              </a:spcAft>
              <a:defRPr sz="3200" kern="1200">
                <a:solidFill>
                  <a:sysClr val="windowText" lastClr="000000"/>
                </a:solidFill>
                <a:latin typeface="Arial" charset="0"/>
              </a:defRPr>
            </a:lvl1pPr>
            <a:lvl2pPr marL="457200" algn="ctr" rtl="0" fontAlgn="base">
              <a:spcBef>
                <a:spcPct val="0"/>
              </a:spcBef>
              <a:spcAft>
                <a:spcPct val="0"/>
              </a:spcAft>
              <a:defRPr sz="3200" kern="1200">
                <a:solidFill>
                  <a:sysClr val="windowText" lastClr="000000"/>
                </a:solidFill>
                <a:latin typeface="Arial" charset="0"/>
              </a:defRPr>
            </a:lvl2pPr>
            <a:lvl3pPr marL="914400" algn="ctr" rtl="0" fontAlgn="base">
              <a:spcBef>
                <a:spcPct val="0"/>
              </a:spcBef>
              <a:spcAft>
                <a:spcPct val="0"/>
              </a:spcAft>
              <a:defRPr sz="3200" kern="1200">
                <a:solidFill>
                  <a:sysClr val="windowText" lastClr="000000"/>
                </a:solidFill>
                <a:latin typeface="Arial" charset="0"/>
              </a:defRPr>
            </a:lvl3pPr>
            <a:lvl4pPr marL="1371600" algn="ctr" rtl="0" fontAlgn="base">
              <a:spcBef>
                <a:spcPct val="0"/>
              </a:spcBef>
              <a:spcAft>
                <a:spcPct val="0"/>
              </a:spcAft>
              <a:defRPr sz="3200" kern="1200">
                <a:solidFill>
                  <a:sysClr val="windowText" lastClr="000000"/>
                </a:solidFill>
                <a:latin typeface="Arial" charset="0"/>
              </a:defRPr>
            </a:lvl4pPr>
            <a:lvl5pPr marL="1828800" algn="ctr" rtl="0" fontAlgn="base">
              <a:spcBef>
                <a:spcPct val="0"/>
              </a:spcBef>
              <a:spcAft>
                <a:spcPct val="0"/>
              </a:spcAft>
              <a:defRPr sz="3200" kern="1200">
                <a:solidFill>
                  <a:sysClr val="windowText" lastClr="000000"/>
                </a:solidFill>
                <a:latin typeface="Arial" charset="0"/>
              </a:defRPr>
            </a:lvl5pPr>
            <a:lvl6pPr marL="2286000" algn="l" defTabSz="914400" rtl="0" eaLnBrk="1" latinLnBrk="0" hangingPunct="1">
              <a:defRPr sz="3200" kern="1200">
                <a:solidFill>
                  <a:sysClr val="windowText" lastClr="000000"/>
                </a:solidFill>
                <a:latin typeface="Arial" charset="0"/>
              </a:defRPr>
            </a:lvl6pPr>
            <a:lvl7pPr marL="2743200" algn="l" defTabSz="914400" rtl="0" eaLnBrk="1" latinLnBrk="0" hangingPunct="1">
              <a:defRPr sz="3200" kern="1200">
                <a:solidFill>
                  <a:sysClr val="windowText" lastClr="000000"/>
                </a:solidFill>
                <a:latin typeface="Arial" charset="0"/>
              </a:defRPr>
            </a:lvl7pPr>
            <a:lvl8pPr marL="3200400" algn="l" defTabSz="914400" rtl="0" eaLnBrk="1" latinLnBrk="0" hangingPunct="1">
              <a:defRPr sz="3200" kern="1200">
                <a:solidFill>
                  <a:sysClr val="windowText" lastClr="000000"/>
                </a:solidFill>
                <a:latin typeface="Arial" charset="0"/>
              </a:defRPr>
            </a:lvl8pPr>
            <a:lvl9pPr marL="3657600" algn="l" defTabSz="914400" rtl="0" eaLnBrk="1" latinLnBrk="0" hangingPunct="1">
              <a:defRPr sz="3200" kern="1200">
                <a:solidFill>
                  <a:sysClr val="windowText" lastClr="000000"/>
                </a:solidFill>
                <a:latin typeface="Arial" charset="0"/>
              </a:defRPr>
            </a:lvl9pPr>
          </a:lstStyle>
          <a:p>
            <a:endParaRPr lang="es-AR"/>
          </a:p>
        </p:txBody>
      </p:sp>
      <p:sp>
        <p:nvSpPr>
          <p:cNvPr id="10" name="AutoShape 19"/>
          <p:cNvSpPr>
            <a:spLocks noChangeArrowheads="1"/>
          </p:cNvSpPr>
          <p:nvPr/>
        </p:nvSpPr>
        <p:spPr bwMode="auto">
          <a:xfrm rot="16200000">
            <a:off x="2568227" y="4985604"/>
            <a:ext cx="252413" cy="242887"/>
          </a:xfrm>
          <a:prstGeom prst="downArrow">
            <a:avLst>
              <a:gd name="adj1" fmla="val 50000"/>
              <a:gd name="adj2" fmla="val 25000"/>
            </a:avLst>
          </a:prstGeom>
          <a:solidFill>
            <a:srgbClr val="FFFF00"/>
          </a:solidFill>
          <a:ln w="12700">
            <a:solidFill>
              <a:schemeClr val="tx1"/>
            </a:solidFill>
            <a:miter lim="800000"/>
            <a:headEnd/>
            <a:tailEnd/>
          </a:ln>
        </p:spPr>
        <p:txBody>
          <a:bodyPr wrap="none" anchor="ctr"/>
          <a:lstStyle>
            <a:defPPr>
              <a:defRPr lang="en-US"/>
            </a:defPPr>
            <a:lvl1pPr algn="ctr" rtl="0" fontAlgn="base">
              <a:spcBef>
                <a:spcPct val="0"/>
              </a:spcBef>
              <a:spcAft>
                <a:spcPct val="0"/>
              </a:spcAft>
              <a:defRPr sz="3200" kern="1200">
                <a:solidFill>
                  <a:schemeClr val="tx1"/>
                </a:solidFill>
                <a:latin typeface="Arial" charset="0"/>
                <a:ea typeface="+mn-ea"/>
                <a:cs typeface="+mn-cs"/>
              </a:defRPr>
            </a:lvl1pPr>
            <a:lvl2pPr marL="457200" algn="ctr" rtl="0" fontAlgn="base">
              <a:spcBef>
                <a:spcPct val="0"/>
              </a:spcBef>
              <a:spcAft>
                <a:spcPct val="0"/>
              </a:spcAft>
              <a:defRPr sz="3200" kern="1200">
                <a:solidFill>
                  <a:schemeClr val="tx1"/>
                </a:solidFill>
                <a:latin typeface="Arial" charset="0"/>
                <a:ea typeface="+mn-ea"/>
                <a:cs typeface="+mn-cs"/>
              </a:defRPr>
            </a:lvl2pPr>
            <a:lvl3pPr marL="914400" algn="ctr" rtl="0" fontAlgn="base">
              <a:spcBef>
                <a:spcPct val="0"/>
              </a:spcBef>
              <a:spcAft>
                <a:spcPct val="0"/>
              </a:spcAft>
              <a:defRPr sz="3200" kern="1200">
                <a:solidFill>
                  <a:schemeClr val="tx1"/>
                </a:solidFill>
                <a:latin typeface="Arial" charset="0"/>
                <a:ea typeface="+mn-ea"/>
                <a:cs typeface="+mn-cs"/>
              </a:defRPr>
            </a:lvl3pPr>
            <a:lvl4pPr marL="1371600" algn="ctr" rtl="0" fontAlgn="base">
              <a:spcBef>
                <a:spcPct val="0"/>
              </a:spcBef>
              <a:spcAft>
                <a:spcPct val="0"/>
              </a:spcAft>
              <a:defRPr sz="3200" kern="1200">
                <a:solidFill>
                  <a:schemeClr val="tx1"/>
                </a:solidFill>
                <a:latin typeface="Arial" charset="0"/>
                <a:ea typeface="+mn-ea"/>
                <a:cs typeface="+mn-cs"/>
              </a:defRPr>
            </a:lvl4pPr>
            <a:lvl5pPr marL="1828800" algn="ctr" rtl="0" fontAlgn="base">
              <a:spcBef>
                <a:spcPct val="0"/>
              </a:spcBef>
              <a:spcAft>
                <a:spcPct val="0"/>
              </a:spcAft>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a:lstStyle>
          <a:p>
            <a:endParaRPr lang="es-AR"/>
          </a:p>
        </p:txBody>
      </p:sp>
      <p:sp>
        <p:nvSpPr>
          <p:cNvPr id="3" name="2 Rectángulo"/>
          <p:cNvSpPr/>
          <p:nvPr/>
        </p:nvSpPr>
        <p:spPr>
          <a:xfrm>
            <a:off x="321457" y="1340768"/>
            <a:ext cx="8496944" cy="11521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3" name="12 Rectángulo"/>
          <p:cNvSpPr/>
          <p:nvPr/>
        </p:nvSpPr>
        <p:spPr>
          <a:xfrm>
            <a:off x="311061" y="2492896"/>
            <a:ext cx="8507340"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4" name="13 Rectángulo"/>
          <p:cNvSpPr/>
          <p:nvPr/>
        </p:nvSpPr>
        <p:spPr>
          <a:xfrm>
            <a:off x="321457" y="3861048"/>
            <a:ext cx="8496944" cy="30992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3455464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13"/>
                                        </p:tgtEl>
                                      </p:cBhvr>
                                    </p:animEffect>
                                    <p:set>
                                      <p:cBhvr>
                                        <p:cTn id="12" dur="1" fill="hold">
                                          <p:stCondLst>
                                            <p:cond delay="499"/>
                                          </p:stCondLst>
                                        </p:cTn>
                                        <p:tgtEl>
                                          <p:spTgt spid="13"/>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14"/>
                                        </p:tgtEl>
                                      </p:cBhvr>
                                    </p:animEffect>
                                    <p:set>
                                      <p:cBhvr>
                                        <p:cTn id="17"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06090"/>
          </a:xfrm>
        </p:spPr>
        <p:txBody>
          <a:bodyPr>
            <a:normAutofit fontScale="90000"/>
          </a:bodyPr>
          <a:lstStyle/>
          <a:p>
            <a:r>
              <a:rPr lang="es-AR" dirty="0" smtClean="0"/>
              <a:t>La Industria - Fuerzas de </a:t>
            </a:r>
            <a:r>
              <a:rPr lang="es-AR" dirty="0" err="1" smtClean="0"/>
              <a:t>Porter</a:t>
            </a:r>
            <a:endParaRPr lang="es-AR"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6</a:t>
            </a:fld>
            <a:endParaRPr lang="es-AR"/>
          </a:p>
        </p:txBody>
      </p:sp>
      <p:graphicFrame>
        <p:nvGraphicFramePr>
          <p:cNvPr id="3" name="2 Tabla"/>
          <p:cNvGraphicFramePr>
            <a:graphicFrameLocks noGrp="1"/>
          </p:cNvGraphicFramePr>
          <p:nvPr>
            <p:extLst>
              <p:ext uri="{D42A27DB-BD31-4B8C-83A1-F6EECF244321}">
                <p14:modId xmlns:p14="http://schemas.microsoft.com/office/powerpoint/2010/main" val="952896317"/>
              </p:ext>
            </p:extLst>
          </p:nvPr>
        </p:nvGraphicFramePr>
        <p:xfrm>
          <a:off x="323528" y="1124745"/>
          <a:ext cx="8424936" cy="5257292"/>
        </p:xfrm>
        <a:graphic>
          <a:graphicData uri="http://schemas.openxmlformats.org/drawingml/2006/table">
            <a:tbl>
              <a:tblPr firstRow="1" firstCol="1" bandRow="1">
                <a:tableStyleId>{5C22544A-7EE6-4342-B048-85BDC9FD1C3A}</a:tableStyleId>
              </a:tblPr>
              <a:tblGrid>
                <a:gridCol w="1056698"/>
                <a:gridCol w="899964"/>
                <a:gridCol w="899964"/>
                <a:gridCol w="2784155"/>
                <a:gridCol w="2784155"/>
              </a:tblGrid>
              <a:tr h="1644138">
                <a:tc>
                  <a:txBody>
                    <a:bodyPr/>
                    <a:lstStyle/>
                    <a:p>
                      <a:pPr algn="ctr">
                        <a:lnSpc>
                          <a:spcPct val="115000"/>
                        </a:lnSpc>
                        <a:spcAft>
                          <a:spcPts val="0"/>
                        </a:spcAft>
                      </a:pPr>
                      <a:r>
                        <a:rPr lang="es-AR" sz="1100" dirty="0">
                          <a:effectLst/>
                        </a:rPr>
                        <a:t>Poder de Clientes</a:t>
                      </a:r>
                      <a:endParaRPr lang="es-AR" sz="1100" dirty="0">
                        <a:effectLst/>
                        <a:latin typeface="Calibri"/>
                        <a:ea typeface="Calibri"/>
                        <a:cs typeface="Times New Roman"/>
                      </a:endParaRPr>
                    </a:p>
                  </a:txBody>
                  <a:tcPr marL="59040" marR="59040" marT="0" marB="0" anchor="ctr"/>
                </a:tc>
                <a:tc>
                  <a:txBody>
                    <a:bodyPr/>
                    <a:lstStyle/>
                    <a:p>
                      <a:pPr algn="ctr" defTabSz="914400" rtl="0" eaLnBrk="1" latinLnBrk="0" hangingPunct="1">
                        <a:lnSpc>
                          <a:spcPct val="115000"/>
                        </a:lnSpc>
                        <a:spcAft>
                          <a:spcPts val="0"/>
                        </a:spcAft>
                      </a:pPr>
                      <a:r>
                        <a:rPr lang="es-AR" sz="1100" b="0" kern="1200" dirty="0" smtClean="0">
                          <a:solidFill>
                            <a:schemeClr val="dk1"/>
                          </a:solidFill>
                          <a:effectLst/>
                          <a:latin typeface="+mn-lt"/>
                          <a:ea typeface="+mn-ea"/>
                          <a:cs typeface="+mn-cs"/>
                        </a:rPr>
                        <a:t>Alta</a:t>
                      </a:r>
                      <a:endParaRPr lang="es-AR" sz="1100" b="0" kern="1200" dirty="0">
                        <a:solidFill>
                          <a:schemeClr val="dk1"/>
                        </a:solidFill>
                        <a:effectLst/>
                        <a:latin typeface="+mn-lt"/>
                        <a:ea typeface="+mn-ea"/>
                        <a:cs typeface="+mn-cs"/>
                      </a:endParaRPr>
                    </a:p>
                  </a:txBody>
                  <a:tcPr marL="59040" marR="59040" marT="0" marB="0" anchor="ctr">
                    <a:solidFill>
                      <a:schemeClr val="accent1">
                        <a:lumMod val="20000"/>
                        <a:lumOff val="80000"/>
                      </a:schemeClr>
                    </a:solidFill>
                  </a:tcPr>
                </a:tc>
                <a:tc>
                  <a:txBody>
                    <a:bodyPr/>
                    <a:lstStyle/>
                    <a:p>
                      <a:pPr algn="l" defTabSz="914400" rtl="0" eaLnBrk="1" latinLnBrk="0" hangingPunct="1">
                        <a:lnSpc>
                          <a:spcPct val="115000"/>
                        </a:lnSpc>
                        <a:spcAft>
                          <a:spcPts val="0"/>
                        </a:spcAft>
                      </a:pPr>
                      <a:endParaRPr lang="es-AR" sz="1100" b="0" kern="1200" dirty="0">
                        <a:solidFill>
                          <a:schemeClr val="dk1"/>
                        </a:solidFill>
                        <a:effectLst/>
                        <a:latin typeface="+mn-lt"/>
                        <a:ea typeface="+mn-ea"/>
                        <a:cs typeface="+mn-cs"/>
                      </a:endParaRPr>
                    </a:p>
                  </a:txBody>
                  <a:tcPr marL="59040" marR="59040" marT="0" marB="0" anchor="ctr">
                    <a:solidFill>
                      <a:schemeClr val="accent1">
                        <a:lumMod val="20000"/>
                        <a:lumOff val="80000"/>
                      </a:schemeClr>
                    </a:solidFill>
                  </a:tcPr>
                </a:tc>
                <a:tc>
                  <a:txBody>
                    <a:bodyPr/>
                    <a:lstStyle/>
                    <a:p>
                      <a:pPr algn="l" defTabSz="914400" rtl="0" eaLnBrk="1" latinLnBrk="0" hangingPunct="1">
                        <a:lnSpc>
                          <a:spcPct val="115000"/>
                        </a:lnSpc>
                        <a:spcAft>
                          <a:spcPts val="0"/>
                        </a:spcAft>
                      </a:pPr>
                      <a:r>
                        <a:rPr lang="es-AR" sz="1100" b="0" kern="1200" dirty="0">
                          <a:solidFill>
                            <a:schemeClr val="dk1"/>
                          </a:solidFill>
                          <a:effectLst/>
                          <a:latin typeface="+mn-lt"/>
                          <a:ea typeface="+mn-ea"/>
                          <a:cs typeface="+mn-cs"/>
                        </a:rPr>
                        <a:t>El poder de clientes aumenta ya que:</a:t>
                      </a:r>
                    </a:p>
                    <a:p>
                      <a:pPr marL="342900" lvl="0" indent="-342900" algn="l" defTabSz="914400" rtl="0" eaLnBrk="1" latinLnBrk="0" hangingPunct="1">
                        <a:lnSpc>
                          <a:spcPct val="115000"/>
                        </a:lnSpc>
                        <a:spcAft>
                          <a:spcPts val="0"/>
                        </a:spcAft>
                        <a:buFont typeface="Wingdings"/>
                        <a:buChar char=""/>
                      </a:pPr>
                      <a:r>
                        <a:rPr lang="es-AR" sz="1100" b="1" kern="1200" dirty="0">
                          <a:solidFill>
                            <a:schemeClr val="dk1"/>
                          </a:solidFill>
                          <a:effectLst/>
                          <a:latin typeface="+mn-lt"/>
                          <a:ea typeface="+mn-ea"/>
                          <a:cs typeface="+mn-cs"/>
                        </a:rPr>
                        <a:t>No hay diferenciación en los productos</a:t>
                      </a:r>
                    </a:p>
                    <a:p>
                      <a:pPr marL="342900" lvl="0" indent="-342900" algn="l" defTabSz="914400" rtl="0" eaLnBrk="1" latinLnBrk="0" hangingPunct="1">
                        <a:lnSpc>
                          <a:spcPct val="115000"/>
                        </a:lnSpc>
                        <a:spcAft>
                          <a:spcPts val="0"/>
                        </a:spcAft>
                        <a:buFont typeface="Wingdings"/>
                        <a:buChar char=""/>
                      </a:pPr>
                      <a:r>
                        <a:rPr lang="es-AR" sz="1100" b="0" kern="1200" dirty="0">
                          <a:solidFill>
                            <a:schemeClr val="dk1"/>
                          </a:solidFill>
                          <a:effectLst/>
                          <a:latin typeface="+mn-lt"/>
                          <a:ea typeface="+mn-ea"/>
                          <a:cs typeface="+mn-cs"/>
                        </a:rPr>
                        <a:t>Los consumidores compran en volumen</a:t>
                      </a:r>
                    </a:p>
                    <a:p>
                      <a:pPr marL="342900" lvl="0" indent="-342900" algn="l" defTabSz="914400" rtl="0" eaLnBrk="1" latinLnBrk="0" hangingPunct="1">
                        <a:lnSpc>
                          <a:spcPct val="115000"/>
                        </a:lnSpc>
                        <a:spcAft>
                          <a:spcPts val="0"/>
                        </a:spcAft>
                        <a:buFont typeface="Wingdings"/>
                        <a:buChar char=""/>
                      </a:pPr>
                      <a:r>
                        <a:rPr lang="es-AR" sz="1100" b="1" kern="1200" dirty="0">
                          <a:solidFill>
                            <a:schemeClr val="dk1"/>
                          </a:solidFill>
                          <a:effectLst/>
                          <a:latin typeface="+mn-lt"/>
                          <a:ea typeface="+mn-ea"/>
                          <a:cs typeface="+mn-cs"/>
                        </a:rPr>
                        <a:t>Comienzan a pedir mayor calidad</a:t>
                      </a:r>
                      <a:r>
                        <a:rPr lang="es-AR" sz="1100" b="0" kern="1200" dirty="0">
                          <a:solidFill>
                            <a:schemeClr val="dk1"/>
                          </a:solidFill>
                          <a:effectLst/>
                          <a:latin typeface="+mn-lt"/>
                          <a:ea typeface="+mn-ea"/>
                          <a:cs typeface="+mn-cs"/>
                        </a:rPr>
                        <a:t>, precios bajos y entregas programadas</a:t>
                      </a:r>
                    </a:p>
                    <a:p>
                      <a:pPr marL="342900" lvl="0" indent="-342900" algn="l" defTabSz="914400" rtl="0" eaLnBrk="1" latinLnBrk="0" hangingPunct="1">
                        <a:lnSpc>
                          <a:spcPct val="115000"/>
                        </a:lnSpc>
                        <a:spcAft>
                          <a:spcPts val="0"/>
                        </a:spcAft>
                        <a:buFont typeface="Wingdings"/>
                        <a:buChar char=""/>
                      </a:pPr>
                      <a:r>
                        <a:rPr lang="es-AR" sz="1100" b="0" kern="1200" dirty="0">
                          <a:solidFill>
                            <a:schemeClr val="dk1"/>
                          </a:solidFill>
                          <a:effectLst/>
                          <a:latin typeface="+mn-lt"/>
                          <a:ea typeface="+mn-ea"/>
                          <a:cs typeface="+mn-cs"/>
                        </a:rPr>
                        <a:t>Forma de pago a 30, 60 días.</a:t>
                      </a:r>
                    </a:p>
                    <a:p>
                      <a:pPr marL="342900" lvl="0" indent="-342900" algn="l" defTabSz="914400" rtl="0" eaLnBrk="1" latinLnBrk="0" hangingPunct="1">
                        <a:lnSpc>
                          <a:spcPct val="115000"/>
                        </a:lnSpc>
                        <a:spcAft>
                          <a:spcPts val="0"/>
                        </a:spcAft>
                        <a:buFont typeface="Wingdings"/>
                        <a:buChar char=""/>
                      </a:pPr>
                      <a:r>
                        <a:rPr lang="es-AR" sz="1100" b="1" kern="1200" dirty="0">
                          <a:solidFill>
                            <a:schemeClr val="dk1"/>
                          </a:solidFill>
                          <a:effectLst/>
                          <a:latin typeface="+mn-lt"/>
                          <a:ea typeface="+mn-ea"/>
                          <a:cs typeface="+mn-cs"/>
                        </a:rPr>
                        <a:t>Pueden fácilmente cambiarse </a:t>
                      </a:r>
                      <a:r>
                        <a:rPr lang="es-AR" sz="1100" b="1" kern="1200" dirty="0" smtClean="0">
                          <a:solidFill>
                            <a:schemeClr val="dk1"/>
                          </a:solidFill>
                          <a:effectLst/>
                          <a:latin typeface="+mn-lt"/>
                          <a:ea typeface="+mn-ea"/>
                          <a:cs typeface="+mn-cs"/>
                        </a:rPr>
                        <a:t>por proveedores </a:t>
                      </a:r>
                      <a:r>
                        <a:rPr lang="es-AR" sz="1100" b="1" kern="1200" dirty="0">
                          <a:solidFill>
                            <a:schemeClr val="dk1"/>
                          </a:solidFill>
                          <a:effectLst/>
                          <a:latin typeface="+mn-lt"/>
                          <a:ea typeface="+mn-ea"/>
                          <a:cs typeface="+mn-cs"/>
                        </a:rPr>
                        <a:t>sustitutos</a:t>
                      </a:r>
                    </a:p>
                    <a:p>
                      <a:pPr marL="210185" algn="l" defTabSz="914400" rtl="0" eaLnBrk="1" latinLnBrk="0" hangingPunct="1">
                        <a:lnSpc>
                          <a:spcPct val="115000"/>
                        </a:lnSpc>
                        <a:spcAft>
                          <a:spcPts val="0"/>
                        </a:spcAft>
                      </a:pPr>
                      <a:r>
                        <a:rPr lang="es-AR" sz="1100" b="0" kern="1200" dirty="0">
                          <a:solidFill>
                            <a:schemeClr val="dk1"/>
                          </a:solidFill>
                          <a:effectLst/>
                          <a:latin typeface="+mn-lt"/>
                          <a:ea typeface="+mn-ea"/>
                          <a:cs typeface="+mn-cs"/>
                        </a:rPr>
                        <a:t> </a:t>
                      </a:r>
                    </a:p>
                  </a:txBody>
                  <a:tcPr marL="59040" marR="59040" marT="0" marB="0">
                    <a:solidFill>
                      <a:schemeClr val="accent1">
                        <a:lumMod val="20000"/>
                        <a:lumOff val="80000"/>
                      </a:schemeClr>
                    </a:solidFill>
                  </a:tcPr>
                </a:tc>
                <a:tc>
                  <a:txBody>
                    <a:bodyPr/>
                    <a:lstStyle/>
                    <a:p>
                      <a:pPr marL="342900" lvl="0" indent="-342900" algn="l" defTabSz="914400" rtl="0" eaLnBrk="1" latinLnBrk="0" hangingPunct="1">
                        <a:lnSpc>
                          <a:spcPct val="115000"/>
                        </a:lnSpc>
                        <a:spcAft>
                          <a:spcPts val="0"/>
                        </a:spcAft>
                        <a:buFont typeface="Wingdings"/>
                        <a:buChar char=""/>
                      </a:pPr>
                      <a:r>
                        <a:rPr lang="es-AR" sz="1100" b="0" kern="1200" dirty="0">
                          <a:solidFill>
                            <a:schemeClr val="dk1"/>
                          </a:solidFill>
                          <a:effectLst/>
                          <a:latin typeface="+mn-lt"/>
                          <a:ea typeface="+mn-ea"/>
                          <a:cs typeface="+mn-cs"/>
                        </a:rPr>
                        <a:t>Aumentar la calidad de los productos</a:t>
                      </a:r>
                    </a:p>
                    <a:p>
                      <a:pPr marL="342900" lvl="0" indent="-342900" algn="l" defTabSz="914400" rtl="0" eaLnBrk="1" latinLnBrk="0" hangingPunct="1">
                        <a:lnSpc>
                          <a:spcPct val="115000"/>
                        </a:lnSpc>
                        <a:spcAft>
                          <a:spcPts val="0"/>
                        </a:spcAft>
                        <a:buFont typeface="Wingdings"/>
                        <a:buChar char=""/>
                      </a:pPr>
                      <a:r>
                        <a:rPr lang="es-AR" sz="1100" b="1" kern="1200" dirty="0">
                          <a:solidFill>
                            <a:schemeClr val="dk1"/>
                          </a:solidFill>
                          <a:effectLst/>
                          <a:latin typeface="+mn-lt"/>
                          <a:ea typeface="+mn-ea"/>
                          <a:cs typeface="+mn-cs"/>
                        </a:rPr>
                        <a:t>Ofrecer productos de calidad a buen </a:t>
                      </a:r>
                      <a:r>
                        <a:rPr lang="es-AR" sz="1100" b="1" kern="1200" dirty="0" smtClean="0">
                          <a:solidFill>
                            <a:schemeClr val="dk1"/>
                          </a:solidFill>
                          <a:effectLst/>
                          <a:latin typeface="+mn-lt"/>
                          <a:ea typeface="+mn-ea"/>
                          <a:cs typeface="+mn-cs"/>
                        </a:rPr>
                        <a:t>precio</a:t>
                      </a:r>
                    </a:p>
                    <a:p>
                      <a:pPr marL="342900" lvl="0" indent="-342900" algn="l" defTabSz="914400" rtl="0" eaLnBrk="1" latinLnBrk="0" hangingPunct="1">
                        <a:lnSpc>
                          <a:spcPct val="115000"/>
                        </a:lnSpc>
                        <a:spcAft>
                          <a:spcPts val="0"/>
                        </a:spcAft>
                        <a:buFont typeface="Wingdings"/>
                        <a:buChar char=""/>
                      </a:pPr>
                      <a:r>
                        <a:rPr lang="es-AR" sz="1100" b="1" kern="1200" dirty="0" smtClean="0">
                          <a:solidFill>
                            <a:schemeClr val="dk1"/>
                          </a:solidFill>
                          <a:effectLst/>
                          <a:latin typeface="+mn-lt"/>
                          <a:ea typeface="+mn-ea"/>
                          <a:cs typeface="+mn-cs"/>
                        </a:rPr>
                        <a:t>Confiabilidad en el servicio y la entrega</a:t>
                      </a:r>
                      <a:endParaRPr lang="es-AR" sz="1100" b="1" kern="1200" dirty="0">
                        <a:solidFill>
                          <a:schemeClr val="dk1"/>
                        </a:solidFill>
                        <a:effectLst/>
                        <a:latin typeface="+mn-lt"/>
                        <a:ea typeface="+mn-ea"/>
                        <a:cs typeface="+mn-cs"/>
                      </a:endParaRPr>
                    </a:p>
                  </a:txBody>
                  <a:tcPr marL="59040" marR="59040" marT="0" marB="0">
                    <a:solidFill>
                      <a:schemeClr val="accent1">
                        <a:lumMod val="20000"/>
                        <a:lumOff val="80000"/>
                      </a:schemeClr>
                    </a:solidFill>
                  </a:tcPr>
                </a:tc>
              </a:tr>
              <a:tr h="3365156">
                <a:tc>
                  <a:txBody>
                    <a:bodyPr/>
                    <a:lstStyle/>
                    <a:p>
                      <a:pPr algn="ctr">
                        <a:lnSpc>
                          <a:spcPct val="115000"/>
                        </a:lnSpc>
                        <a:spcAft>
                          <a:spcPts val="0"/>
                        </a:spcAft>
                      </a:pPr>
                      <a:r>
                        <a:rPr lang="es-AR" sz="1100">
                          <a:effectLst/>
                        </a:rPr>
                        <a:t>Rivalidad Interna</a:t>
                      </a:r>
                      <a:endParaRPr lang="es-AR" sz="1100">
                        <a:effectLst/>
                        <a:latin typeface="Calibri"/>
                        <a:ea typeface="Calibri"/>
                        <a:cs typeface="Times New Roman"/>
                      </a:endParaRPr>
                    </a:p>
                  </a:txBody>
                  <a:tcPr marL="59040" marR="59040" marT="0" marB="0" anchor="ctr"/>
                </a:tc>
                <a:tc>
                  <a:txBody>
                    <a:bodyPr/>
                    <a:lstStyle/>
                    <a:p>
                      <a:pPr algn="ctr">
                        <a:lnSpc>
                          <a:spcPct val="115000"/>
                        </a:lnSpc>
                        <a:spcAft>
                          <a:spcPts val="0"/>
                        </a:spcAft>
                      </a:pPr>
                      <a:r>
                        <a:rPr lang="es-AR" sz="1100" dirty="0">
                          <a:effectLst/>
                        </a:rPr>
                        <a:t>Alta</a:t>
                      </a:r>
                      <a:endParaRPr lang="es-AR" sz="1100" dirty="0">
                        <a:effectLst/>
                        <a:latin typeface="Calibri"/>
                        <a:ea typeface="Calibri"/>
                        <a:cs typeface="Times New Roman"/>
                      </a:endParaRPr>
                    </a:p>
                  </a:txBody>
                  <a:tcPr marL="59040" marR="59040" marT="0" marB="0" anchor="ctr"/>
                </a:tc>
                <a:tc>
                  <a:txBody>
                    <a:bodyPr/>
                    <a:lstStyle/>
                    <a:p>
                      <a:pPr algn="ctr">
                        <a:lnSpc>
                          <a:spcPct val="115000"/>
                        </a:lnSpc>
                        <a:spcAft>
                          <a:spcPts val="0"/>
                        </a:spcAft>
                      </a:pPr>
                      <a:endParaRPr lang="es-AR" sz="1100" dirty="0">
                        <a:effectLst/>
                        <a:latin typeface="Calibri"/>
                        <a:ea typeface="Calibri"/>
                        <a:cs typeface="Times New Roman"/>
                      </a:endParaRPr>
                    </a:p>
                  </a:txBody>
                  <a:tcPr marL="59040" marR="59040" marT="0" marB="0" anchor="ctr"/>
                </a:tc>
                <a:tc>
                  <a:txBody>
                    <a:bodyPr/>
                    <a:lstStyle/>
                    <a:p>
                      <a:pPr marL="342900" lvl="0" indent="-342900">
                        <a:lnSpc>
                          <a:spcPct val="115000"/>
                        </a:lnSpc>
                        <a:spcAft>
                          <a:spcPts val="0"/>
                        </a:spcAft>
                        <a:buFont typeface="Wingdings"/>
                        <a:buChar char=""/>
                      </a:pPr>
                      <a:r>
                        <a:rPr lang="es-AR" sz="1100" b="1" dirty="0">
                          <a:effectLst/>
                        </a:rPr>
                        <a:t>Mucha competencia</a:t>
                      </a:r>
                    </a:p>
                    <a:p>
                      <a:pPr marL="342900" lvl="0" indent="-342900">
                        <a:lnSpc>
                          <a:spcPct val="115000"/>
                        </a:lnSpc>
                        <a:spcAft>
                          <a:spcPts val="0"/>
                        </a:spcAft>
                        <a:buFont typeface="Wingdings"/>
                        <a:buChar char=""/>
                      </a:pPr>
                      <a:r>
                        <a:rPr lang="es-AR" sz="1100" b="1" dirty="0">
                          <a:effectLst/>
                        </a:rPr>
                        <a:t>Poca diferenciación de producto e innovación</a:t>
                      </a:r>
                    </a:p>
                    <a:p>
                      <a:pPr marL="342900" lvl="0" indent="-342900">
                        <a:lnSpc>
                          <a:spcPct val="115000"/>
                        </a:lnSpc>
                        <a:spcAft>
                          <a:spcPts val="0"/>
                        </a:spcAft>
                        <a:buFont typeface="Wingdings"/>
                        <a:buChar char=""/>
                      </a:pPr>
                      <a:r>
                        <a:rPr lang="es-AR" sz="1100" b="1" dirty="0">
                          <a:effectLst/>
                        </a:rPr>
                        <a:t>Pocas barreras al ingreso</a:t>
                      </a:r>
                    </a:p>
                    <a:p>
                      <a:pPr marL="342900" lvl="0" indent="-342900">
                        <a:lnSpc>
                          <a:spcPct val="115000"/>
                        </a:lnSpc>
                        <a:spcAft>
                          <a:spcPts val="0"/>
                        </a:spcAft>
                        <a:buFont typeface="Wingdings"/>
                        <a:buChar char=""/>
                      </a:pPr>
                      <a:r>
                        <a:rPr lang="es-AR" sz="1100" b="1" dirty="0">
                          <a:effectLst/>
                        </a:rPr>
                        <a:t>Los clientes tienen la posibilidad de cambiar fácilmente de proveedor</a:t>
                      </a:r>
                    </a:p>
                    <a:p>
                      <a:pPr marL="342900" lvl="0" indent="-342900">
                        <a:lnSpc>
                          <a:spcPct val="115000"/>
                        </a:lnSpc>
                        <a:spcAft>
                          <a:spcPts val="0"/>
                        </a:spcAft>
                        <a:buFont typeface="Wingdings"/>
                        <a:buChar char=""/>
                      </a:pPr>
                      <a:r>
                        <a:rPr lang="es-AR" sz="1100" b="1" dirty="0">
                          <a:effectLst/>
                        </a:rPr>
                        <a:t>Gran número de PYMES e informales</a:t>
                      </a:r>
                    </a:p>
                    <a:p>
                      <a:pPr marL="342900" lvl="0" indent="-342900">
                        <a:lnSpc>
                          <a:spcPct val="115000"/>
                        </a:lnSpc>
                        <a:spcAft>
                          <a:spcPts val="0"/>
                        </a:spcAft>
                        <a:buFont typeface="Wingdings"/>
                        <a:buChar char=""/>
                      </a:pPr>
                      <a:r>
                        <a:rPr lang="es-AR" sz="1100" b="1" dirty="0">
                          <a:effectLst/>
                        </a:rPr>
                        <a:t>Competencia por costo</a:t>
                      </a:r>
                    </a:p>
                    <a:p>
                      <a:pPr marL="342900" lvl="0" indent="-342900">
                        <a:lnSpc>
                          <a:spcPct val="115000"/>
                        </a:lnSpc>
                        <a:spcAft>
                          <a:spcPts val="0"/>
                        </a:spcAft>
                        <a:buFont typeface="Wingdings"/>
                        <a:buChar char=""/>
                      </a:pPr>
                      <a:r>
                        <a:rPr lang="es-AR" sz="1100" b="1" dirty="0">
                          <a:effectLst/>
                        </a:rPr>
                        <a:t>La calidad depende de la Materia Prima</a:t>
                      </a:r>
                    </a:p>
                    <a:p>
                      <a:pPr marL="342900" lvl="0" indent="-342900">
                        <a:lnSpc>
                          <a:spcPct val="115000"/>
                        </a:lnSpc>
                        <a:spcAft>
                          <a:spcPts val="0"/>
                        </a:spcAft>
                        <a:buFont typeface="Wingdings"/>
                        <a:buChar char=""/>
                      </a:pPr>
                      <a:r>
                        <a:rPr lang="es-AR" sz="1100" b="1" dirty="0">
                          <a:effectLst/>
                        </a:rPr>
                        <a:t>Ubicación cerca de los centros de consumo es importante</a:t>
                      </a:r>
                    </a:p>
                    <a:p>
                      <a:pPr marL="342900" lvl="0" indent="-342900">
                        <a:lnSpc>
                          <a:spcPct val="115000"/>
                        </a:lnSpc>
                        <a:spcAft>
                          <a:spcPts val="0"/>
                        </a:spcAft>
                        <a:buFont typeface="Wingdings"/>
                        <a:buChar char=""/>
                      </a:pPr>
                      <a:r>
                        <a:rPr lang="es-AR" sz="1100" b="1" dirty="0">
                          <a:effectLst/>
                        </a:rPr>
                        <a:t>Existen pocas empresas líderes y muchas informales</a:t>
                      </a:r>
                    </a:p>
                    <a:p>
                      <a:pPr marL="210185">
                        <a:lnSpc>
                          <a:spcPct val="115000"/>
                        </a:lnSpc>
                        <a:spcAft>
                          <a:spcPts val="0"/>
                        </a:spcAft>
                      </a:pPr>
                      <a:r>
                        <a:rPr lang="es-AR" sz="1100" b="1" dirty="0">
                          <a:effectLst/>
                        </a:rPr>
                        <a:t> </a:t>
                      </a:r>
                      <a:endParaRPr lang="es-AR" sz="1100" b="1" dirty="0">
                        <a:effectLst/>
                        <a:latin typeface="Calibri"/>
                        <a:ea typeface="Calibri"/>
                        <a:cs typeface="Times New Roman"/>
                      </a:endParaRPr>
                    </a:p>
                  </a:txBody>
                  <a:tcPr marL="59040" marR="59040" marT="0" marB="0"/>
                </a:tc>
                <a:tc>
                  <a:txBody>
                    <a:bodyPr/>
                    <a:lstStyle/>
                    <a:p>
                      <a:pPr marL="342900" lvl="0" indent="-342900">
                        <a:lnSpc>
                          <a:spcPct val="115000"/>
                        </a:lnSpc>
                        <a:spcAft>
                          <a:spcPts val="1000"/>
                        </a:spcAft>
                        <a:buFont typeface="Wingdings"/>
                        <a:buChar char=""/>
                      </a:pPr>
                      <a:r>
                        <a:rPr lang="es-AR" sz="1100" b="1" dirty="0">
                          <a:effectLst/>
                        </a:rPr>
                        <a:t>Sistema de control de procesos</a:t>
                      </a:r>
                    </a:p>
                    <a:p>
                      <a:pPr marL="342900" lvl="0" indent="-342900">
                        <a:lnSpc>
                          <a:spcPct val="115000"/>
                        </a:lnSpc>
                        <a:spcAft>
                          <a:spcPts val="1000"/>
                        </a:spcAft>
                        <a:buFont typeface="Wingdings"/>
                        <a:buChar char=""/>
                      </a:pPr>
                      <a:r>
                        <a:rPr lang="es-AR" sz="1100" b="1" dirty="0">
                          <a:effectLst/>
                        </a:rPr>
                        <a:t>Sistema de Gestión de Calidad</a:t>
                      </a:r>
                    </a:p>
                    <a:p>
                      <a:pPr marL="342900" lvl="0" indent="-342900">
                        <a:lnSpc>
                          <a:spcPct val="115000"/>
                        </a:lnSpc>
                        <a:spcAft>
                          <a:spcPts val="1000"/>
                        </a:spcAft>
                        <a:buFont typeface="Wingdings"/>
                        <a:buChar char=""/>
                      </a:pPr>
                      <a:r>
                        <a:rPr lang="es-AR" sz="1100" b="1" dirty="0">
                          <a:effectLst/>
                        </a:rPr>
                        <a:t>Mejorar eficiencia y Mejora Continua</a:t>
                      </a:r>
                    </a:p>
                    <a:p>
                      <a:pPr marL="342900" lvl="0" indent="-342900">
                        <a:lnSpc>
                          <a:spcPct val="115000"/>
                        </a:lnSpc>
                        <a:spcAft>
                          <a:spcPts val="1000"/>
                        </a:spcAft>
                        <a:buFont typeface="Wingdings"/>
                        <a:buChar char=""/>
                      </a:pPr>
                      <a:r>
                        <a:rPr lang="es-AR" sz="1100" b="1" dirty="0">
                          <a:effectLst/>
                        </a:rPr>
                        <a:t>Aumentar la calidad de los productos</a:t>
                      </a:r>
                    </a:p>
                    <a:p>
                      <a:pPr marL="342900" lvl="0" indent="-342900">
                        <a:lnSpc>
                          <a:spcPct val="115000"/>
                        </a:lnSpc>
                        <a:spcAft>
                          <a:spcPts val="1000"/>
                        </a:spcAft>
                        <a:buFont typeface="Wingdings"/>
                        <a:buChar char=""/>
                      </a:pPr>
                      <a:r>
                        <a:rPr lang="es-AR" sz="1100" b="1" dirty="0">
                          <a:effectLst/>
                        </a:rPr>
                        <a:t>Producir madera estandarizada para planes de vivienda  y embalajes</a:t>
                      </a:r>
                    </a:p>
                    <a:p>
                      <a:pPr marL="342900" lvl="0" indent="-342900">
                        <a:lnSpc>
                          <a:spcPct val="115000"/>
                        </a:lnSpc>
                        <a:spcAft>
                          <a:spcPts val="0"/>
                        </a:spcAft>
                        <a:buFont typeface="Wingdings"/>
                        <a:buChar char=""/>
                      </a:pPr>
                      <a:r>
                        <a:rPr lang="es-AR" sz="1100" b="1" dirty="0">
                          <a:effectLst/>
                        </a:rPr>
                        <a:t>Autoabastecimiento con madera de muy buena calidad (libre de nudos, &gt;18 cm DAP)</a:t>
                      </a:r>
                    </a:p>
                    <a:p>
                      <a:pPr marL="342900" lvl="0" indent="-342900">
                        <a:lnSpc>
                          <a:spcPct val="115000"/>
                        </a:lnSpc>
                        <a:spcAft>
                          <a:spcPts val="1000"/>
                        </a:spcAft>
                        <a:buFont typeface="Wingdings"/>
                        <a:buChar char=""/>
                      </a:pPr>
                      <a:r>
                        <a:rPr lang="es-AR" sz="1100" b="1" dirty="0">
                          <a:effectLst/>
                        </a:rPr>
                        <a:t>Promociones de </a:t>
                      </a:r>
                      <a:r>
                        <a:rPr lang="es-AR" sz="1100" b="1" dirty="0" smtClean="0">
                          <a:effectLst/>
                        </a:rPr>
                        <a:t>ventas</a:t>
                      </a:r>
                    </a:p>
                    <a:p>
                      <a:pPr marL="342900" lvl="0" indent="-342900">
                        <a:lnSpc>
                          <a:spcPct val="115000"/>
                        </a:lnSpc>
                        <a:spcAft>
                          <a:spcPts val="1000"/>
                        </a:spcAft>
                        <a:buFont typeface="Wingdings"/>
                        <a:buChar char=""/>
                      </a:pPr>
                      <a:r>
                        <a:rPr lang="es-AR" sz="1100" b="1" dirty="0" smtClean="0">
                          <a:effectLst/>
                        </a:rPr>
                        <a:t>Ubicación cerca</a:t>
                      </a:r>
                      <a:r>
                        <a:rPr lang="es-AR" sz="1100" b="1" baseline="0" dirty="0" smtClean="0">
                          <a:effectLst/>
                        </a:rPr>
                        <a:t> de centros de consumo </a:t>
                      </a:r>
                      <a:endParaRPr lang="es-AR" sz="1100" dirty="0">
                        <a:effectLst/>
                      </a:endParaRPr>
                    </a:p>
                    <a:p>
                      <a:pPr marL="224790">
                        <a:lnSpc>
                          <a:spcPct val="115000"/>
                        </a:lnSpc>
                        <a:spcAft>
                          <a:spcPts val="1000"/>
                        </a:spcAft>
                      </a:pPr>
                      <a:r>
                        <a:rPr lang="es-AR" sz="1100" dirty="0">
                          <a:effectLst/>
                        </a:rPr>
                        <a:t> </a:t>
                      </a:r>
                    </a:p>
                    <a:p>
                      <a:pPr marL="224790">
                        <a:lnSpc>
                          <a:spcPct val="115000"/>
                        </a:lnSpc>
                        <a:spcAft>
                          <a:spcPts val="0"/>
                        </a:spcAft>
                      </a:pPr>
                      <a:r>
                        <a:rPr lang="es-AR" sz="1100" dirty="0">
                          <a:effectLst/>
                        </a:rPr>
                        <a:t> </a:t>
                      </a:r>
                      <a:endParaRPr lang="es-AR" sz="1100" dirty="0">
                        <a:effectLst/>
                        <a:latin typeface="Calibri"/>
                        <a:ea typeface="Calibri"/>
                        <a:cs typeface="Times New Roman"/>
                      </a:endParaRPr>
                    </a:p>
                  </a:txBody>
                  <a:tcPr marL="59040" marR="59040" marT="0" marB="0"/>
                </a:tc>
              </a:tr>
            </a:tbl>
          </a:graphicData>
        </a:graphic>
      </p:graphicFrame>
      <p:sp>
        <p:nvSpPr>
          <p:cNvPr id="10" name="AutoShape 20"/>
          <p:cNvSpPr>
            <a:spLocks noChangeArrowheads="1"/>
          </p:cNvSpPr>
          <p:nvPr/>
        </p:nvSpPr>
        <p:spPr bwMode="auto">
          <a:xfrm rot="13500000">
            <a:off x="2585403" y="1940076"/>
            <a:ext cx="254000" cy="244475"/>
          </a:xfrm>
          <a:prstGeom prst="downArrow">
            <a:avLst>
              <a:gd name="adj1" fmla="val 50000"/>
              <a:gd name="adj2" fmla="val 25000"/>
            </a:avLst>
          </a:prstGeom>
          <a:solidFill>
            <a:srgbClr val="FFFF00"/>
          </a:solidFill>
          <a:ln w="12700">
            <a:solidFill>
              <a:schemeClr val="tx1"/>
            </a:solidFill>
            <a:miter lim="800000"/>
            <a:headEnd/>
            <a:tailEnd/>
          </a:ln>
        </p:spPr>
        <p:txBody>
          <a:bodyPr wrap="none" anchor="ctr"/>
          <a:lstStyle>
            <a:defPPr>
              <a:defRPr lang="en-US"/>
            </a:defPPr>
            <a:lvl1pPr algn="ctr" rtl="0" fontAlgn="base">
              <a:spcBef>
                <a:spcPct val="0"/>
              </a:spcBef>
              <a:spcAft>
                <a:spcPct val="0"/>
              </a:spcAft>
              <a:defRPr sz="3200" kern="1200">
                <a:solidFill>
                  <a:schemeClr val="tx1"/>
                </a:solidFill>
                <a:latin typeface="Arial" charset="0"/>
                <a:ea typeface="+mn-ea"/>
                <a:cs typeface="+mn-cs"/>
              </a:defRPr>
            </a:lvl1pPr>
            <a:lvl2pPr marL="457200" algn="ctr" rtl="0" fontAlgn="base">
              <a:spcBef>
                <a:spcPct val="0"/>
              </a:spcBef>
              <a:spcAft>
                <a:spcPct val="0"/>
              </a:spcAft>
              <a:defRPr sz="3200" kern="1200">
                <a:solidFill>
                  <a:schemeClr val="tx1"/>
                </a:solidFill>
                <a:latin typeface="Arial" charset="0"/>
                <a:ea typeface="+mn-ea"/>
                <a:cs typeface="+mn-cs"/>
              </a:defRPr>
            </a:lvl2pPr>
            <a:lvl3pPr marL="914400" algn="ctr" rtl="0" fontAlgn="base">
              <a:spcBef>
                <a:spcPct val="0"/>
              </a:spcBef>
              <a:spcAft>
                <a:spcPct val="0"/>
              </a:spcAft>
              <a:defRPr sz="3200" kern="1200">
                <a:solidFill>
                  <a:schemeClr val="tx1"/>
                </a:solidFill>
                <a:latin typeface="Arial" charset="0"/>
                <a:ea typeface="+mn-ea"/>
                <a:cs typeface="+mn-cs"/>
              </a:defRPr>
            </a:lvl3pPr>
            <a:lvl4pPr marL="1371600" algn="ctr" rtl="0" fontAlgn="base">
              <a:spcBef>
                <a:spcPct val="0"/>
              </a:spcBef>
              <a:spcAft>
                <a:spcPct val="0"/>
              </a:spcAft>
              <a:defRPr sz="3200" kern="1200">
                <a:solidFill>
                  <a:schemeClr val="tx1"/>
                </a:solidFill>
                <a:latin typeface="Arial" charset="0"/>
                <a:ea typeface="+mn-ea"/>
                <a:cs typeface="+mn-cs"/>
              </a:defRPr>
            </a:lvl4pPr>
            <a:lvl5pPr marL="1828800" algn="ctr" rtl="0" fontAlgn="base">
              <a:spcBef>
                <a:spcPct val="0"/>
              </a:spcBef>
              <a:spcAft>
                <a:spcPct val="0"/>
              </a:spcAft>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a:lstStyle>
          <a:p>
            <a:endParaRPr lang="es-AR"/>
          </a:p>
        </p:txBody>
      </p:sp>
      <p:sp>
        <p:nvSpPr>
          <p:cNvPr id="11" name="AutoShape 19"/>
          <p:cNvSpPr>
            <a:spLocks noChangeArrowheads="1"/>
          </p:cNvSpPr>
          <p:nvPr/>
        </p:nvSpPr>
        <p:spPr bwMode="auto">
          <a:xfrm rot="16200000">
            <a:off x="2623842" y="4657899"/>
            <a:ext cx="252413" cy="242887"/>
          </a:xfrm>
          <a:prstGeom prst="downArrow">
            <a:avLst>
              <a:gd name="adj1" fmla="val 50000"/>
              <a:gd name="adj2" fmla="val 25000"/>
            </a:avLst>
          </a:prstGeom>
          <a:solidFill>
            <a:srgbClr val="FFFF00"/>
          </a:solidFill>
          <a:ln w="12700">
            <a:solidFill>
              <a:schemeClr val="tx1"/>
            </a:solidFill>
            <a:miter lim="800000"/>
            <a:headEnd/>
            <a:tailEnd/>
          </a:ln>
        </p:spPr>
        <p:txBody>
          <a:bodyPr wrap="none" anchor="ctr"/>
          <a:lstStyle>
            <a:defPPr>
              <a:defRPr lang="en-US"/>
            </a:defPPr>
            <a:lvl1pPr algn="ctr" rtl="0" fontAlgn="base">
              <a:spcBef>
                <a:spcPct val="0"/>
              </a:spcBef>
              <a:spcAft>
                <a:spcPct val="0"/>
              </a:spcAft>
              <a:defRPr sz="3200" kern="1200">
                <a:solidFill>
                  <a:schemeClr val="tx1"/>
                </a:solidFill>
                <a:latin typeface="Arial" charset="0"/>
                <a:ea typeface="+mn-ea"/>
                <a:cs typeface="+mn-cs"/>
              </a:defRPr>
            </a:lvl1pPr>
            <a:lvl2pPr marL="457200" algn="ctr" rtl="0" fontAlgn="base">
              <a:spcBef>
                <a:spcPct val="0"/>
              </a:spcBef>
              <a:spcAft>
                <a:spcPct val="0"/>
              </a:spcAft>
              <a:defRPr sz="3200" kern="1200">
                <a:solidFill>
                  <a:schemeClr val="tx1"/>
                </a:solidFill>
                <a:latin typeface="Arial" charset="0"/>
                <a:ea typeface="+mn-ea"/>
                <a:cs typeface="+mn-cs"/>
              </a:defRPr>
            </a:lvl2pPr>
            <a:lvl3pPr marL="914400" algn="ctr" rtl="0" fontAlgn="base">
              <a:spcBef>
                <a:spcPct val="0"/>
              </a:spcBef>
              <a:spcAft>
                <a:spcPct val="0"/>
              </a:spcAft>
              <a:defRPr sz="3200" kern="1200">
                <a:solidFill>
                  <a:schemeClr val="tx1"/>
                </a:solidFill>
                <a:latin typeface="Arial" charset="0"/>
                <a:ea typeface="+mn-ea"/>
                <a:cs typeface="+mn-cs"/>
              </a:defRPr>
            </a:lvl3pPr>
            <a:lvl4pPr marL="1371600" algn="ctr" rtl="0" fontAlgn="base">
              <a:spcBef>
                <a:spcPct val="0"/>
              </a:spcBef>
              <a:spcAft>
                <a:spcPct val="0"/>
              </a:spcAft>
              <a:defRPr sz="3200" kern="1200">
                <a:solidFill>
                  <a:schemeClr val="tx1"/>
                </a:solidFill>
                <a:latin typeface="Arial" charset="0"/>
                <a:ea typeface="+mn-ea"/>
                <a:cs typeface="+mn-cs"/>
              </a:defRPr>
            </a:lvl4pPr>
            <a:lvl5pPr marL="1828800" algn="ctr" rtl="0" fontAlgn="base">
              <a:spcBef>
                <a:spcPct val="0"/>
              </a:spcBef>
              <a:spcAft>
                <a:spcPct val="0"/>
              </a:spcAft>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a:lstStyle>
          <a:p>
            <a:endParaRPr lang="es-AR"/>
          </a:p>
        </p:txBody>
      </p:sp>
      <p:sp>
        <p:nvSpPr>
          <p:cNvPr id="8" name="7 Rectángulo"/>
          <p:cNvSpPr/>
          <p:nvPr/>
        </p:nvSpPr>
        <p:spPr>
          <a:xfrm>
            <a:off x="323528" y="1054533"/>
            <a:ext cx="8496944" cy="18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9" name="8 Rectángulo"/>
          <p:cNvSpPr/>
          <p:nvPr/>
        </p:nvSpPr>
        <p:spPr>
          <a:xfrm>
            <a:off x="323528" y="2826169"/>
            <a:ext cx="8496944" cy="3555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3155453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3 Título"/>
          <p:cNvSpPr>
            <a:spLocks noGrp="1"/>
          </p:cNvSpPr>
          <p:nvPr>
            <p:ph type="title"/>
          </p:nvPr>
        </p:nvSpPr>
        <p:spPr>
          <a:xfrm>
            <a:off x="457200" y="274638"/>
            <a:ext cx="8229600" cy="706090"/>
          </a:xfrm>
        </p:spPr>
        <p:txBody>
          <a:bodyPr>
            <a:normAutofit fontScale="90000"/>
          </a:bodyPr>
          <a:lstStyle/>
          <a:p>
            <a:r>
              <a:rPr lang="es-AR" dirty="0" smtClean="0"/>
              <a:t>La Industria</a:t>
            </a:r>
            <a:endParaRPr lang="es-AR" dirty="0"/>
          </a:p>
        </p:txBody>
      </p:sp>
      <p:sp>
        <p:nvSpPr>
          <p:cNvPr id="13" name="12 Marcador de contenido"/>
          <p:cNvSpPr>
            <a:spLocks noGrp="1"/>
          </p:cNvSpPr>
          <p:nvPr>
            <p:ph idx="1"/>
          </p:nvPr>
        </p:nvSpPr>
        <p:spPr>
          <a:xfrm>
            <a:off x="395536" y="5517232"/>
            <a:ext cx="8352928" cy="824955"/>
          </a:xfrm>
          <a:ln w="19050" cmpd="sng">
            <a:solidFill>
              <a:srgbClr val="00B050"/>
            </a:solidFill>
          </a:ln>
        </p:spPr>
        <p:txBody>
          <a:bodyPr>
            <a:normAutofit fontScale="70000" lnSpcReduction="20000"/>
          </a:bodyPr>
          <a:lstStyle/>
          <a:p>
            <a:pPr lvl="0">
              <a:buFont typeface="Wingdings" panose="05000000000000000000" pitchFamily="2" charset="2"/>
              <a:buChar char="ü"/>
            </a:pPr>
            <a:r>
              <a:rPr lang="es-AR" sz="2400" b="1" i="1" dirty="0"/>
              <a:t>La extracción de madera </a:t>
            </a:r>
            <a:r>
              <a:rPr lang="es-AR" sz="2400" b="1" i="1" dirty="0" smtClean="0"/>
              <a:t>para </a:t>
            </a:r>
            <a:r>
              <a:rPr lang="es-AR" sz="2400" b="1" i="1" dirty="0"/>
              <a:t>su procesamiento es una industria en </a:t>
            </a:r>
            <a:r>
              <a:rPr lang="es-AR" sz="2400" b="1" i="1" dirty="0" smtClean="0"/>
              <a:t>crecimiento</a:t>
            </a:r>
            <a:endParaRPr lang="es-AR" sz="2400" dirty="0" smtClean="0"/>
          </a:p>
          <a:p>
            <a:pPr>
              <a:buFont typeface="Wingdings" panose="05000000000000000000" pitchFamily="2" charset="2"/>
              <a:buChar char="ü"/>
            </a:pPr>
            <a:r>
              <a:rPr lang="es-AR" sz="2400" b="1" dirty="0" smtClean="0"/>
              <a:t>El aumento el producción de madera debe ser acompañada en su capacidad de procesamiento</a:t>
            </a:r>
          </a:p>
          <a:p>
            <a:endParaRPr lang="es-AR"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7</a:t>
            </a:fld>
            <a:endParaRPr lang="es-AR"/>
          </a:p>
        </p:txBody>
      </p:sp>
      <p:pic>
        <p:nvPicPr>
          <p:cNvPr id="1026" name="Picture 2" descr="C:\Users\rl0011\Desktop\Roger\LUCAS ROGER\MBA\Tesis\PLAN DE NEGOCIO - ASERRADERO\02 La Industria\Extraccion 201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908720"/>
            <a:ext cx="8424936" cy="45148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81339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10 Imagen" descr="C:\Users\rl0011\Desktop\Roger\LUCAS ROGER\MBA\Tesis\PLAN DE NEGOCIO - ASERRADERO\02 La Industria\Evolución Produccion Rollizos - Entre Rios.PNG"/>
          <p:cNvPicPr/>
          <p:nvPr/>
        </p:nvPicPr>
        <p:blipFill>
          <a:blip r:embed="rId3">
            <a:extLst>
              <a:ext uri="{28A0092B-C50C-407E-A947-70E740481C1C}">
                <a14:useLocalDpi xmlns:a14="http://schemas.microsoft.com/office/drawing/2010/main" val="0"/>
              </a:ext>
            </a:extLst>
          </a:blip>
          <a:srcRect/>
          <a:stretch>
            <a:fillRect/>
          </a:stretch>
        </p:blipFill>
        <p:spPr bwMode="auto">
          <a:xfrm>
            <a:off x="395536" y="1340768"/>
            <a:ext cx="8154983" cy="3672408"/>
          </a:xfrm>
          <a:prstGeom prst="rect">
            <a:avLst/>
          </a:prstGeom>
          <a:noFill/>
          <a:ln>
            <a:noFill/>
          </a:ln>
        </p:spPr>
      </p:pic>
      <p:sp>
        <p:nvSpPr>
          <p:cNvPr id="9" name="3 Título"/>
          <p:cNvSpPr>
            <a:spLocks noGrp="1"/>
          </p:cNvSpPr>
          <p:nvPr>
            <p:ph type="title"/>
          </p:nvPr>
        </p:nvSpPr>
        <p:spPr>
          <a:xfrm>
            <a:off x="457200" y="274638"/>
            <a:ext cx="8229600" cy="706090"/>
          </a:xfrm>
        </p:spPr>
        <p:txBody>
          <a:bodyPr>
            <a:normAutofit fontScale="90000"/>
          </a:bodyPr>
          <a:lstStyle/>
          <a:p>
            <a:r>
              <a:rPr lang="es-AR" dirty="0" smtClean="0"/>
              <a:t>La Industria</a:t>
            </a:r>
            <a:endParaRPr lang="es-AR" dirty="0"/>
          </a:p>
        </p:txBody>
      </p:sp>
      <p:sp>
        <p:nvSpPr>
          <p:cNvPr id="13" name="12 Marcador de contenido"/>
          <p:cNvSpPr>
            <a:spLocks noGrp="1"/>
          </p:cNvSpPr>
          <p:nvPr>
            <p:ph idx="1"/>
          </p:nvPr>
        </p:nvSpPr>
        <p:spPr>
          <a:xfrm>
            <a:off x="395536" y="5517232"/>
            <a:ext cx="8363272" cy="824955"/>
          </a:xfrm>
          <a:ln w="19050">
            <a:solidFill>
              <a:srgbClr val="00B050"/>
            </a:solidFill>
          </a:ln>
        </p:spPr>
        <p:txBody>
          <a:bodyPr>
            <a:normAutofit/>
          </a:bodyPr>
          <a:lstStyle/>
          <a:p>
            <a:pPr lvl="0">
              <a:buFont typeface="Wingdings" panose="05000000000000000000" pitchFamily="2" charset="2"/>
              <a:buChar char="ü"/>
            </a:pPr>
            <a:r>
              <a:rPr lang="es-AR" sz="1600" b="1" i="1" dirty="0"/>
              <a:t>La provincia de Entre Ríos es la mayor productora de eucalipto del </a:t>
            </a:r>
            <a:r>
              <a:rPr lang="es-AR" sz="1600" b="1" i="1" dirty="0" smtClean="0"/>
              <a:t>país</a:t>
            </a:r>
          </a:p>
          <a:p>
            <a:pPr lvl="0">
              <a:buFont typeface="Wingdings" panose="05000000000000000000" pitchFamily="2" charset="2"/>
              <a:buChar char="ü"/>
            </a:pPr>
            <a:r>
              <a:rPr lang="es-AR" sz="1600" b="1" i="1" dirty="0" smtClean="0"/>
              <a:t>Los </a:t>
            </a:r>
            <a:r>
              <a:rPr lang="es-AR" sz="1600" b="1" i="1" dirty="0"/>
              <a:t>principales destinos de la madera producida en Entre Ríos son </a:t>
            </a:r>
            <a:r>
              <a:rPr lang="es-AR" sz="1600" b="1" i="1" dirty="0" smtClean="0"/>
              <a:t>Buenos </a:t>
            </a:r>
            <a:r>
              <a:rPr lang="es-AR" sz="1600" b="1" i="1" dirty="0"/>
              <a:t>Aires y Santa </a:t>
            </a:r>
            <a:r>
              <a:rPr lang="es-AR" sz="1600" b="1" i="1" dirty="0" err="1" smtClean="0"/>
              <a:t>Fé</a:t>
            </a:r>
            <a:endParaRPr lang="es-AR" sz="1600"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8</a:t>
            </a:fld>
            <a:endParaRPr lang="es-AR"/>
          </a:p>
        </p:txBody>
      </p:sp>
      <p:pic>
        <p:nvPicPr>
          <p:cNvPr id="15" name="14 Imagen" descr="C:\Users\rl0011\Desktop\Roger\LUCAS ROGER\MBA\Tesis\PLAN DE NEGOCIO - ASERRADERO\02 La Industria\Oferta y Demanad de Eucalipto.PNG"/>
          <p:cNvPicPr/>
          <p:nvPr/>
        </p:nvPicPr>
        <p:blipFill>
          <a:blip r:embed="rId4">
            <a:extLst>
              <a:ext uri="{28A0092B-C50C-407E-A947-70E740481C1C}">
                <a14:useLocalDpi xmlns:a14="http://schemas.microsoft.com/office/drawing/2010/main" val="0"/>
              </a:ext>
            </a:extLst>
          </a:blip>
          <a:srcRect/>
          <a:stretch>
            <a:fillRect/>
          </a:stretch>
        </p:blipFill>
        <p:spPr bwMode="auto">
          <a:xfrm>
            <a:off x="395536" y="980728"/>
            <a:ext cx="8352928" cy="4392488"/>
          </a:xfrm>
          <a:prstGeom prst="rect">
            <a:avLst/>
          </a:prstGeom>
          <a:noFill/>
          <a:ln>
            <a:noFill/>
          </a:ln>
        </p:spPr>
      </p:pic>
    </p:spTree>
    <p:extLst>
      <p:ext uri="{BB962C8B-B14F-4D97-AF65-F5344CB8AC3E}">
        <p14:creationId xmlns:p14="http://schemas.microsoft.com/office/powerpoint/2010/main" val="9028691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457200" y="274638"/>
            <a:ext cx="8229600" cy="634082"/>
          </a:xfrm>
        </p:spPr>
        <p:txBody>
          <a:bodyPr>
            <a:normAutofit fontScale="90000"/>
          </a:bodyPr>
          <a:lstStyle/>
          <a:p>
            <a:r>
              <a:rPr lang="es-AR" dirty="0" smtClean="0"/>
              <a:t>Mercado </a:t>
            </a:r>
            <a:r>
              <a:rPr lang="es-AR" dirty="0" smtClean="0"/>
              <a:t>Exportación</a:t>
            </a:r>
            <a:endParaRPr lang="es-AR" dirty="0"/>
          </a:p>
        </p:txBody>
      </p:sp>
      <p:sp>
        <p:nvSpPr>
          <p:cNvPr id="7" name="12 Marcador de contenido"/>
          <p:cNvSpPr>
            <a:spLocks noGrp="1"/>
          </p:cNvSpPr>
          <p:nvPr>
            <p:ph idx="1"/>
          </p:nvPr>
        </p:nvSpPr>
        <p:spPr>
          <a:xfrm>
            <a:off x="395536" y="5085184"/>
            <a:ext cx="8352928" cy="1257003"/>
          </a:xfrm>
          <a:ln w="19050" cmpd="sng">
            <a:solidFill>
              <a:srgbClr val="00B050"/>
            </a:solidFill>
          </a:ln>
        </p:spPr>
        <p:txBody>
          <a:bodyPr>
            <a:normAutofit fontScale="40000" lnSpcReduction="20000"/>
          </a:bodyPr>
          <a:lstStyle/>
          <a:p>
            <a:pPr marL="0" indent="0">
              <a:buNone/>
            </a:pPr>
            <a:r>
              <a:rPr lang="es-AR" b="1" dirty="0" smtClean="0"/>
              <a:t>Análisis:</a:t>
            </a:r>
          </a:p>
          <a:p>
            <a:pPr>
              <a:buFont typeface="Wingdings" panose="05000000000000000000" pitchFamily="2" charset="2"/>
              <a:buChar char="Ø"/>
            </a:pPr>
            <a:r>
              <a:rPr lang="es-AR" dirty="0" smtClean="0"/>
              <a:t>La </a:t>
            </a:r>
            <a:r>
              <a:rPr lang="es-AR" dirty="0"/>
              <a:t>balanza comercial del sector forestal </a:t>
            </a:r>
            <a:r>
              <a:rPr lang="es-AR" dirty="0" smtClean="0"/>
              <a:t>es deficitaria </a:t>
            </a:r>
            <a:endParaRPr lang="es-AR" dirty="0"/>
          </a:p>
          <a:p>
            <a:pPr>
              <a:buFont typeface="Wingdings" panose="05000000000000000000" pitchFamily="2" charset="2"/>
              <a:buChar char="Ø"/>
            </a:pPr>
            <a:r>
              <a:rPr lang="es-AR" dirty="0"/>
              <a:t>Madera y sus </a:t>
            </a:r>
            <a:r>
              <a:rPr lang="es-AR" dirty="0" err="1"/>
              <a:t>Remanufacturas</a:t>
            </a:r>
            <a:r>
              <a:rPr lang="es-AR" dirty="0"/>
              <a:t> han tenido saldos positivos entre 2010 y 2013</a:t>
            </a:r>
          </a:p>
          <a:p>
            <a:pPr>
              <a:buFont typeface="Wingdings" panose="05000000000000000000" pitchFamily="2" charset="2"/>
              <a:buChar char="Ø"/>
            </a:pPr>
            <a:r>
              <a:rPr lang="es-AR" dirty="0"/>
              <a:t>Las condiciones macroeconómicas NO favorecen la exportación. NO dispondremos de la certificación FSC necesaria para </a:t>
            </a:r>
            <a:r>
              <a:rPr lang="es-AR" dirty="0" smtClean="0"/>
              <a:t>exportar</a:t>
            </a:r>
          </a:p>
          <a:p>
            <a:pPr>
              <a:buFont typeface="Wingdings" panose="05000000000000000000" pitchFamily="2" charset="2"/>
              <a:buChar char="Ø"/>
            </a:pPr>
            <a:r>
              <a:rPr lang="es-AR" b="1" dirty="0" smtClean="0"/>
              <a:t>NO </a:t>
            </a:r>
            <a:r>
              <a:rPr lang="es-AR" b="1" dirty="0"/>
              <a:t>atender el mercado de  exportación en el corto </a:t>
            </a:r>
            <a:r>
              <a:rPr lang="es-AR" b="1" dirty="0" smtClean="0"/>
              <a:t>plazo</a:t>
            </a:r>
            <a:endParaRPr lang="es-AR" dirty="0"/>
          </a:p>
          <a:p>
            <a:endParaRPr lang="es-AR" dirty="0"/>
          </a:p>
        </p:txBody>
      </p:sp>
      <p:sp>
        <p:nvSpPr>
          <p:cNvPr id="4" name="3 Marcador de pie de página"/>
          <p:cNvSpPr>
            <a:spLocks noGrp="1"/>
          </p:cNvSpPr>
          <p:nvPr>
            <p:ph type="ftr" sz="quarter" idx="11"/>
          </p:nvPr>
        </p:nvSpPr>
        <p:spPr/>
        <p:txBody>
          <a:bodyPr/>
          <a:lstStyle/>
          <a:p>
            <a:r>
              <a:rPr lang="es-AR" smtClean="0"/>
              <a:t>Aserradero "Los Primos"</a:t>
            </a:r>
            <a:endParaRPr lang="es-AR"/>
          </a:p>
        </p:txBody>
      </p:sp>
      <p:sp>
        <p:nvSpPr>
          <p:cNvPr id="5" name="4 Marcador de número de diapositiva"/>
          <p:cNvSpPr>
            <a:spLocks noGrp="1"/>
          </p:cNvSpPr>
          <p:nvPr>
            <p:ph type="sldNum" sz="quarter" idx="12"/>
          </p:nvPr>
        </p:nvSpPr>
        <p:spPr/>
        <p:txBody>
          <a:bodyPr/>
          <a:lstStyle/>
          <a:p>
            <a:fld id="{C2C6E9B9-65B2-48B1-B50D-93271AC8DC59}" type="slidenum">
              <a:rPr lang="es-AR" smtClean="0"/>
              <a:t>9</a:t>
            </a:fld>
            <a:endParaRPr lang="es-AR"/>
          </a:p>
        </p:txBody>
      </p:sp>
      <p:pic>
        <p:nvPicPr>
          <p:cNvPr id="12" name="11 Imagen" descr="C:\Users\rl0011\Desktop\Roger\LUCAS ROGER\MBA\Tesis\PLAN DE NEGOCIO - ASERRADERO\04 El Mercado\Balanza Comercial 2.PNG"/>
          <p:cNvPicPr/>
          <p:nvPr/>
        </p:nvPicPr>
        <p:blipFill>
          <a:blip r:embed="rId3">
            <a:extLst>
              <a:ext uri="{28A0092B-C50C-407E-A947-70E740481C1C}">
                <a14:useLocalDpi xmlns:a14="http://schemas.microsoft.com/office/drawing/2010/main" val="0"/>
              </a:ext>
            </a:extLst>
          </a:blip>
          <a:srcRect/>
          <a:stretch>
            <a:fillRect/>
          </a:stretch>
        </p:blipFill>
        <p:spPr bwMode="auto">
          <a:xfrm>
            <a:off x="560220" y="908720"/>
            <a:ext cx="8188244" cy="4032448"/>
          </a:xfrm>
          <a:prstGeom prst="rect">
            <a:avLst/>
          </a:prstGeom>
          <a:noFill/>
          <a:ln>
            <a:noFill/>
          </a:ln>
        </p:spPr>
      </p:pic>
      <p:sp>
        <p:nvSpPr>
          <p:cNvPr id="9" name="8 Botón de acción: Comienzo">
            <a:hlinkClick r:id="rId4" action="ppaction://hlinksldjump" highlightClick="1"/>
          </p:cNvPr>
          <p:cNvSpPr/>
          <p:nvPr/>
        </p:nvSpPr>
        <p:spPr>
          <a:xfrm>
            <a:off x="0" y="6453336"/>
            <a:ext cx="720080" cy="4046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64316086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1255</TotalTime>
  <Words>2977</Words>
  <Application>Microsoft Office PowerPoint</Application>
  <PresentationFormat>Presentación en pantalla (4:3)</PresentationFormat>
  <Paragraphs>529</Paragraphs>
  <Slides>37</Slides>
  <Notes>13</Notes>
  <HiddenSlides>2</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37</vt:i4>
      </vt:variant>
    </vt:vector>
  </HeadingPairs>
  <TitlesOfParts>
    <vt:vector size="39" baseType="lpstr">
      <vt:lpstr>Tema de Office</vt:lpstr>
      <vt:lpstr>Paquete</vt:lpstr>
      <vt:lpstr>“Los Primos”</vt:lpstr>
      <vt:lpstr>Quienes Somos…</vt:lpstr>
      <vt:lpstr>Que hacemos…</vt:lpstr>
      <vt:lpstr>Hacia donde vamos…</vt:lpstr>
      <vt:lpstr>La Industria - Fuerzas de Porter</vt:lpstr>
      <vt:lpstr>La Industria - Fuerzas de Porter</vt:lpstr>
      <vt:lpstr>La Industria</vt:lpstr>
      <vt:lpstr>La Industria</vt:lpstr>
      <vt:lpstr>Mercado Exportación</vt:lpstr>
      <vt:lpstr>Localización</vt:lpstr>
      <vt:lpstr>Plan Operacional</vt:lpstr>
      <vt:lpstr>Modelo de Estrategia de MKT</vt:lpstr>
      <vt:lpstr>Clientes </vt:lpstr>
      <vt:lpstr>La Empresa</vt:lpstr>
      <vt:lpstr>Competidores - Identificación (1/3)</vt:lpstr>
      <vt:lpstr>Competidores – Caracterización (2/3)</vt:lpstr>
      <vt:lpstr>Competidores – Caracterización (3/3)</vt:lpstr>
      <vt:lpstr>Competidores - Análisis de Rivalidad</vt:lpstr>
      <vt:lpstr>Colaboradores</vt:lpstr>
      <vt:lpstr>Contexto Macroeconómico</vt:lpstr>
      <vt:lpstr>Segmentación - Selección Mercado Objetivo</vt:lpstr>
      <vt:lpstr> Matriz Costo - Diferenciación</vt:lpstr>
      <vt:lpstr>Branding</vt:lpstr>
      <vt:lpstr>Productos</vt:lpstr>
      <vt:lpstr>Canales de Distribución</vt:lpstr>
      <vt:lpstr>Precio (1/2)</vt:lpstr>
      <vt:lpstr>Precio (2/2)</vt:lpstr>
      <vt:lpstr>El Mercado Tendencias Futuras</vt:lpstr>
      <vt:lpstr>El Mercado</vt:lpstr>
      <vt:lpstr>Promoción</vt:lpstr>
      <vt:lpstr>Plan Organizacional</vt:lpstr>
      <vt:lpstr>Valuación &amp; Capitalización</vt:lpstr>
      <vt:lpstr>Análisis de Sensibilidad</vt:lpstr>
      <vt:lpstr>Conclusiones</vt:lpstr>
      <vt:lpstr>Conclusiones</vt:lpstr>
      <vt:lpstr>Conclusiones</vt:lpstr>
      <vt:lpstr>Conclusiones</vt:lpstr>
    </vt:vector>
  </TitlesOfParts>
  <Company>NSG Pilkington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Roger, Lucas</dc:creator>
  <cp:lastModifiedBy>Roger, Lucas</cp:lastModifiedBy>
  <cp:revision>105</cp:revision>
  <dcterms:created xsi:type="dcterms:W3CDTF">2015-05-29T11:26:55Z</dcterms:created>
  <dcterms:modified xsi:type="dcterms:W3CDTF">2015-06-23T15:30:46Z</dcterms:modified>
</cp:coreProperties>
</file>